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charts/chart9.xml" ContentType="application/vnd.openxmlformats-officedocument.drawingml.chart+xml"/>
  <Override PartName="/ppt/theme/themeOverride8.xml" ContentType="application/vnd.openxmlformats-officedocument.themeOverride+xml"/>
  <Override PartName="/ppt/charts/chart10.xml" ContentType="application/vnd.openxmlformats-officedocument.drawingml.chart+xml"/>
  <Override PartName="/ppt/theme/themeOverride9.xml" ContentType="application/vnd.openxmlformats-officedocument.themeOverride+xml"/>
  <Override PartName="/ppt/charts/chart11.xml" ContentType="application/vnd.openxmlformats-officedocument.drawingml.chart+xml"/>
  <Override PartName="/ppt/theme/themeOverride10.xml" ContentType="application/vnd.openxmlformats-officedocument.themeOverride+xml"/>
  <Override PartName="/ppt/charts/chart12.xml" ContentType="application/vnd.openxmlformats-officedocument.drawingml.chart+xml"/>
  <Override PartName="/ppt/theme/themeOverride11.xml" ContentType="application/vnd.openxmlformats-officedocument.themeOverride+xml"/>
  <Override PartName="/ppt/charts/chart13.xml" ContentType="application/vnd.openxmlformats-officedocument.drawingml.chart+xml"/>
  <Override PartName="/ppt/theme/themeOverride12.xml" ContentType="application/vnd.openxmlformats-officedocument.themeOverr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9" r:id="rId4"/>
    <p:sldId id="260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2" r:id="rId19"/>
    <p:sldId id="281" r:id="rId20"/>
    <p:sldId id="283" r:id="rId21"/>
    <p:sldId id="284" r:id="rId22"/>
    <p:sldId id="287" r:id="rId23"/>
    <p:sldId id="286" r:id="rId24"/>
    <p:sldId id="288" r:id="rId25"/>
    <p:sldId id="290" r:id="rId26"/>
    <p:sldId id="289" r:id="rId27"/>
    <p:sldId id="291" r:id="rId28"/>
    <p:sldId id="293" r:id="rId29"/>
    <p:sldId id="292" r:id="rId30"/>
    <p:sldId id="294" r:id="rId31"/>
    <p:sldId id="295" r:id="rId32"/>
    <p:sldId id="296" r:id="rId33"/>
    <p:sldId id="299" r:id="rId34"/>
    <p:sldId id="297" r:id="rId35"/>
    <p:sldId id="298" r:id="rId3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8219EC-0C25-42F8-ACAB-9891D741DBA4}">
          <p14:sldIdLst>
            <p14:sldId id="256"/>
          </p14:sldIdLst>
        </p14:section>
        <p14:section name="Department Presentation" id="{0114E59A-B021-4DEA-BDE4-BB6EC49C2F4D}">
          <p14:sldIdLst>
            <p14:sldId id="257"/>
            <p14:sldId id="259"/>
            <p14:sldId id="26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1"/>
            <p14:sldId id="283"/>
            <p14:sldId id="284"/>
            <p14:sldId id="287"/>
            <p14:sldId id="286"/>
            <p14:sldId id="288"/>
            <p14:sldId id="290"/>
            <p14:sldId id="289"/>
            <p14:sldId id="291"/>
            <p14:sldId id="293"/>
            <p14:sldId id="292"/>
            <p14:sldId id="294"/>
            <p14:sldId id="295"/>
            <p14:sldId id="296"/>
            <p14:sldId id="299"/>
            <p14:sldId id="297"/>
            <p14:sldId id="298"/>
          </p14:sldIdLst>
        </p14:section>
        <p14:section name="MAIN RESEARCH LINES &amp; RESULTS" id="{7D65F687-77FA-4875-906C-27FD546648F7}">
          <p14:sldIdLst/>
        </p14:section>
        <p14:section name="FUTURE PLANS" id="{3A9F34F7-DEB9-4A1B-A4A8-4366D924AAA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00"/>
    <a:srgbClr val="004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739" autoAdjust="0"/>
    <p:restoredTop sz="96686" autoAdjust="0"/>
  </p:normalViewPr>
  <p:slideViewPr>
    <p:cSldViewPr>
      <p:cViewPr>
        <p:scale>
          <a:sx n="100" d="100"/>
          <a:sy n="100" d="100"/>
        </p:scale>
        <p:origin x="-1140" y="-204"/>
      </p:cViewPr>
      <p:guideLst>
        <p:guide orient="horz" pos="2160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712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Kallia%20Chronaki\Documents\OMPSs\BottomLevel%20scheduler\timeCrPath_implementation\BEFORE%20IPDPS\proneon%20measurements%20(Autosaved)%20(Autosaved)%20(Autosaved).xlsx" TargetMode="External"/><Relationship Id="rId1" Type="http://schemas.openxmlformats.org/officeDocument/2006/relationships/themeOverride" Target="../theme/themeOverride9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Kallia%20Chronaki\Documents\OMPSs\BottomLevel%20scheduler\timeCrPath_implementation\BEFORE%20IPDPS\proneon%20measurements%20(Autosaved)%20(Autosaved)%20(Autosaved).xlsx" TargetMode="External"/><Relationship Id="rId1" Type="http://schemas.openxmlformats.org/officeDocument/2006/relationships/themeOverride" Target="../theme/themeOverride10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11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12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llia%20Chronaki\Documents\OMPSs\BottomLevel%20scheduler\timeCrPath_implementation\BEFORE%20IPDPS\proneon%20measurements%20(Autosaved)%20(Autosaved)%20(Autosaved)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llia%20Chronaki\Documents\OMPSs\BottomLevel%20scheduler\timeCrPath_implementation\BEFORE%20IPDPS\proneon%20measurements%20(Autosaved)%20(Autosaved)%20(Autosaved)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llia%20Chronaki\Documents\OMPSs\BottomLevel%20scheduler\timeCrPath_implementation\BEFORE%20IPDPS\proneon%20measurements%20(Autosaved)%20(Autosaved)%20(Autosaved)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Kallia%20Chronaki\Documents\OMPSs\BottomLevel%20scheduler\timeCrPath_implementation\BEFORE%20IPDPS\proneon%20measurements%20(Autosaved)%20(Autosaved)%20(Autosaved).xlsx" TargetMode="External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Kallia%20Chronaki\Documents\OMPSs\BottomLevel%20scheduler\timeCrPath_implementation\BEFORE%20IPDPS\proneon%20measurements%20(Autosaved)%20(Autosaved)%20(Autosaved).xlsx" TargetMode="External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Kallia%20Chronaki\Documents\OMPSs\BottomLevel%20scheduler\timeCrPath_implementation\BEFORE%20IPDPS\proneon%20measurements%20(Autosaved)%20(Autosaved)%20(Autosaved).xlsx" TargetMode="External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Kallia%20Chronaki\Documents\OMPSs\BottomLevel%20scheduler\timeCrPath_implementation\BEFORE%20IPDPS\proneon%20measurements%20(Autosaved)%20(Autosaved)%20(Autosaved).xlsx" TargetMode="External"/><Relationship Id="rId1" Type="http://schemas.openxmlformats.org/officeDocument/2006/relationships/themeOverride" Target="../theme/themeOverride6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Kallia%20Chronaki\Documents\OMPSs\BottomLevel%20scheduler\timeCrPath_implementation\BEFORE%20IPDPS\proneon%20measurements%20(Autosaved)%20(Autosaved)%20(Autosaved).xlsx" TargetMode="External"/><Relationship Id="rId1" Type="http://schemas.openxmlformats.org/officeDocument/2006/relationships/themeOverride" Target="../theme/themeOverride7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Kallia%20Chronaki\Documents\OMPSs\BottomLevel%20scheduler\timeCrPath_implementation\BEFORE%20IPDPS\proneon%20measurements%20(Autosaved)%20(Autosaved)%20(Autosaved).xlsx" TargetMode="External"/><Relationship Id="rId1" Type="http://schemas.openxmlformats.org/officeDocument/2006/relationships/themeOverride" Target="../theme/themeOverrid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23093402777777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PowerPoint]LINEAR-BF'!$C$2</c:f>
              <c:strCache>
                <c:ptCount val="1"/>
                <c:pt idx="0">
                  <c:v>IDEAL</c:v>
                </c:pt>
              </c:strCache>
            </c:strRef>
          </c:tx>
          <c:spPr>
            <a:solidFill>
              <a:srgbClr val="9BBB59"/>
            </a:solidFill>
            <a:ln>
              <a:solidFill>
                <a:srgbClr val="9BBB59"/>
              </a:solidFill>
            </a:ln>
          </c:spPr>
          <c:invertIfNegative val="0"/>
          <c:val>
            <c:numRef>
              <c:f>'[Chart in Microsoft PowerPoint]LINEAR-BF'!$C$4:$C$8</c:f>
              <c:numCache>
                <c:formatCode>General</c:formatCode>
                <c:ptCount val="5"/>
                <c:pt idx="0">
                  <c:v>12.92</c:v>
                </c:pt>
                <c:pt idx="1">
                  <c:v>12.92</c:v>
                </c:pt>
                <c:pt idx="2">
                  <c:v>10.8</c:v>
                </c:pt>
                <c:pt idx="3">
                  <c:v>20.8</c:v>
                </c:pt>
                <c:pt idx="4">
                  <c:v>15.32</c:v>
                </c:pt>
              </c:numCache>
            </c:numRef>
          </c:val>
        </c:ser>
        <c:ser>
          <c:idx val="1"/>
          <c:order val="1"/>
          <c:tx>
            <c:v>CATS</c:v>
          </c:tx>
          <c:spPr>
            <a:solidFill>
              <a:srgbClr val="4F81BD"/>
            </a:solidFill>
            <a:ln>
              <a:solidFill>
                <a:srgbClr val="4F81BD"/>
              </a:solidFill>
            </a:ln>
          </c:spPr>
          <c:invertIfNegative val="0"/>
          <c:val>
            <c:numRef>
              <c:f>'[Chart in Microsoft PowerPoint]LINEAR-BF'!$G$4:$G$8</c:f>
              <c:numCache>
                <c:formatCode>General</c:formatCode>
                <c:ptCount val="5"/>
                <c:pt idx="0">
                  <c:v>9.3415843803663901</c:v>
                </c:pt>
                <c:pt idx="1">
                  <c:v>11.734069720594489</c:v>
                </c:pt>
                <c:pt idx="2">
                  <c:v>7.0117112627377018</c:v>
                </c:pt>
                <c:pt idx="3">
                  <c:v>15.16754316132679</c:v>
                </c:pt>
                <c:pt idx="4">
                  <c:v>13.056914184081814</c:v>
                </c:pt>
              </c:numCache>
            </c:numRef>
          </c:val>
        </c:ser>
        <c:ser>
          <c:idx val="2"/>
          <c:order val="2"/>
          <c:tx>
            <c:v>dHEFT</c:v>
          </c:tx>
          <c:spPr>
            <a:solidFill>
              <a:srgbClr val="F79646"/>
            </a:solidFill>
            <a:ln>
              <a:solidFill>
                <a:srgbClr val="F79646"/>
              </a:solidFill>
            </a:ln>
          </c:spPr>
          <c:invertIfNegative val="0"/>
          <c:val>
            <c:numRef>
              <c:f>'[Chart in Microsoft PowerPoint]LINEAR-BF'!$H$4:$H$8</c:f>
              <c:numCache>
                <c:formatCode>General</c:formatCode>
                <c:ptCount val="5"/>
                <c:pt idx="0">
                  <c:v>8.0041154883819132</c:v>
                </c:pt>
                <c:pt idx="1">
                  <c:v>11.431627220473628</c:v>
                </c:pt>
                <c:pt idx="2">
                  <c:v>6.156648401869198</c:v>
                </c:pt>
                <c:pt idx="3">
                  <c:v>13.754083525246434</c:v>
                </c:pt>
                <c:pt idx="4">
                  <c:v>11.36348752753468</c:v>
                </c:pt>
              </c:numCache>
            </c:numRef>
          </c:val>
        </c:ser>
        <c:ser>
          <c:idx val="3"/>
          <c:order val="3"/>
          <c:tx>
            <c:v>BF</c:v>
          </c:tx>
          <c:spPr>
            <a:solidFill>
              <a:sysClr val="windowText" lastClr="000000"/>
            </a:solidFill>
            <a:ln w="3175">
              <a:solidFill>
                <a:sysClr val="windowText" lastClr="000000"/>
              </a:solidFill>
            </a:ln>
          </c:spPr>
          <c:invertIfNegative val="0"/>
          <c:cat>
            <c:multiLvlStrRef>
              <c:f>'[Chart in Microsoft PowerPoint]LINEAR-BF'!$A$4:$B$8</c:f>
              <c:multiLvlStrCache>
                <c:ptCount val="5"/>
                <c:lvl>
                  <c:pt idx="0">
                    <c:v>Cholesky 8x8</c:v>
                  </c:pt>
                  <c:pt idx="1">
                    <c:v>Cholesky 16x16</c:v>
                  </c:pt>
                  <c:pt idx="2">
                    <c:v>Int. Hist.</c:v>
                  </c:pt>
                  <c:pt idx="3">
                    <c:v>QR</c:v>
                  </c:pt>
                  <c:pt idx="4">
                    <c:v>Heat</c:v>
                  </c:pt>
                </c:lvl>
                <c:lvl>
                  <c:pt idx="0">
                    <c:v>Single Precision</c:v>
                  </c:pt>
                  <c:pt idx="3">
                    <c:v>Double Precision</c:v>
                  </c:pt>
                </c:lvl>
              </c:multiLvlStrCache>
            </c:multiLvlStrRef>
          </c:cat>
          <c:val>
            <c:numRef>
              <c:f>'[Chart in Microsoft PowerPoint]LINEAR-BF'!$D$4:$D$8</c:f>
              <c:numCache>
                <c:formatCode>General</c:formatCode>
                <c:ptCount val="5"/>
                <c:pt idx="0">
                  <c:v>7.2</c:v>
                </c:pt>
                <c:pt idx="1">
                  <c:v>10.9</c:v>
                </c:pt>
                <c:pt idx="2">
                  <c:v>6.1</c:v>
                </c:pt>
                <c:pt idx="3">
                  <c:v>13</c:v>
                </c:pt>
                <c:pt idx="4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908928"/>
        <c:axId val="48927488"/>
      </c:barChart>
      <c:catAx>
        <c:axId val="48908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s-ES" sz="1100"/>
                  <a:t>Number of big cores</a:t>
                </a:r>
                <a:br>
                  <a:rPr lang="es-ES" sz="1100"/>
                </a:br>
                <a:r>
                  <a:rPr lang="es-ES" sz="1100"/>
                  <a:t>Total number of cores</a:t>
                </a:r>
              </a:p>
            </c:rich>
          </c:tx>
          <c:layout>
            <c:manualLayout>
              <c:xMode val="edge"/>
              <c:yMode val="edge"/>
              <c:x val="0.38462108329264394"/>
              <c:y val="0.8612368055555556"/>
            </c:manualLayout>
          </c:layout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48927488"/>
        <c:crosses val="autoZero"/>
        <c:auto val="1"/>
        <c:lblAlgn val="ctr"/>
        <c:lblOffset val="100"/>
        <c:noMultiLvlLbl val="0"/>
      </c:catAx>
      <c:valAx>
        <c:axId val="48927488"/>
        <c:scaling>
          <c:orientation val="minMax"/>
          <c:max val="25"/>
          <c:min val="0"/>
        </c:scaling>
        <c:delete val="0"/>
        <c:axPos val="l"/>
        <c:majorGridlines>
          <c:spPr>
            <a:ln>
              <a:prstDash val="sysDot"/>
            </a:ln>
          </c:spPr>
        </c:majorGridlines>
        <c:title>
          <c:tx>
            <c:rich>
              <a:bodyPr rot="-5400000" vert="horz" anchor="t" anchorCtr="0"/>
              <a:lstStyle/>
              <a:p>
                <a:pPr>
                  <a:defRPr sz="1100"/>
                </a:pPr>
                <a:r>
                  <a:rPr lang="es-ES" sz="1100"/>
                  <a:t>Speedup over little</a:t>
                </a:r>
              </a:p>
            </c:rich>
          </c:tx>
          <c:layout>
            <c:manualLayout>
              <c:xMode val="edge"/>
              <c:yMode val="edge"/>
              <c:x val="4.2204365079365081E-3"/>
              <c:y val="0.20705138888888888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48908928"/>
        <c:crosses val="autoZero"/>
        <c:crossBetween val="between"/>
      </c:valAx>
      <c:spPr>
        <a:ln>
          <a:solidFill>
            <a:sysClr val="window" lastClr="FFFFFF">
              <a:lumMod val="65000"/>
            </a:sysClr>
          </a:solidFill>
        </a:ln>
      </c:spPr>
    </c:plotArea>
    <c:legend>
      <c:legendPos val="r"/>
      <c:layout>
        <c:manualLayout>
          <c:xMode val="edge"/>
          <c:yMode val="edge"/>
          <c:x val="0"/>
          <c:y val="1.5378025663458732E-2"/>
          <c:w val="0.99682708782275609"/>
          <c:h val="8.524722222222221E-2"/>
        </c:manualLayout>
      </c:layout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91043625819287"/>
          <c:y val="0.68103018372703417"/>
          <c:w val="0.83902426217719939"/>
          <c:h val="4.8452172645086042E-2"/>
        </c:manualLayout>
      </c:layout>
      <c:lineChart>
        <c:grouping val="standard"/>
        <c:varyColors val="0"/>
        <c:ser>
          <c:idx val="0"/>
          <c:order val="0"/>
          <c:tx>
            <c:v>SS FLEX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4F81BD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1"/>
          <c:order val="1"/>
          <c:tx>
            <c:v>SS STRICT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rgbClr val="C0504D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1024'!$S$19:$S$23</c:f>
              <c:numCache>
                <c:formatCode>General</c:formatCode>
                <c:ptCount val="5"/>
              </c:numCache>
            </c:numRef>
          </c:val>
          <c:smooth val="0"/>
        </c:ser>
        <c:ser>
          <c:idx val="2"/>
          <c:order val="2"/>
          <c:tx>
            <c:v>2DS FLEX</c:v>
          </c:tx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9BBB59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1024'!$S$15:$S$22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3"/>
          <c:order val="3"/>
          <c:tx>
            <c:v>2DS STRICT</c:v>
          </c:tx>
          <c:spPr>
            <a:ln w="12700"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marker>
            <c:symbol val="diamond"/>
            <c:size val="7"/>
            <c:spPr>
              <a:solidFill>
                <a:srgbClr val="8064A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10"/>
          <c:order val="4"/>
          <c:tx>
            <c:v>dHEFT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x"/>
            <c:size val="5"/>
            <c:spPr>
              <a:noFill/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1024'!$S$16:$S$24</c:f>
              <c:numCache>
                <c:formatCode>General</c:formatCode>
                <c:ptCount val="9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135808"/>
        <c:axId val="158137728"/>
      </c:lineChart>
      <c:catAx>
        <c:axId val="1581358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00" b="0">
                <a:solidFill>
                  <a:schemeClr val="bg1"/>
                </a:solidFill>
              </a:defRPr>
            </a:pPr>
            <a:endParaRPr lang="en-US"/>
          </a:p>
        </c:txPr>
        <c:crossAx val="158137728"/>
        <c:crossesAt val="0.95000000000000007"/>
        <c:auto val="1"/>
        <c:lblAlgn val="ctr"/>
        <c:lblOffset val="100"/>
        <c:noMultiLvlLbl val="0"/>
      </c:catAx>
      <c:valAx>
        <c:axId val="158137728"/>
        <c:scaling>
          <c:orientation val="minMax"/>
          <c:max val="5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15813580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"/>
          <c:y val="3.3896666775984775E-2"/>
          <c:w val="1"/>
          <c:h val="9.6687834103450609E-2"/>
        </c:manualLayout>
      </c:layout>
      <c:overlay val="0"/>
      <c:txPr>
        <a:bodyPr/>
        <a:lstStyle/>
        <a:p>
          <a:pPr>
            <a:defRPr b="1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7160034722222219"/>
        </c:manualLayout>
      </c:layout>
      <c:barChart>
        <c:barDir val="col"/>
        <c:grouping val="clustered"/>
        <c:varyColors val="0"/>
        <c:ser>
          <c:idx val="0"/>
          <c:order val="0"/>
          <c:tx>
            <c:v>SS FLEX</c:v>
          </c:tx>
          <c:spPr>
            <a:solidFill>
              <a:srgbClr val="4F81BD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'Heat 8K 512 5res'!$A$5:$B$13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'Heat 8K 512 5res'!$J$17:$J$25</c:f>
              <c:numCache>
                <c:formatCode>General</c:formatCode>
                <c:ptCount val="9"/>
                <c:pt idx="0">
                  <c:v>1.2179348911523868</c:v>
                </c:pt>
                <c:pt idx="1">
                  <c:v>1.1652299918258158</c:v>
                </c:pt>
                <c:pt idx="2">
                  <c:v>1.139534196370515</c:v>
                </c:pt>
                <c:pt idx="3">
                  <c:v>1.2133679579853103</c:v>
                </c:pt>
                <c:pt idx="4">
                  <c:v>1.1039897560318102</c:v>
                </c:pt>
                <c:pt idx="5">
                  <c:v>1.1533570402468032</c:v>
                </c:pt>
                <c:pt idx="6">
                  <c:v>1.2022506167022369</c:v>
                </c:pt>
                <c:pt idx="7">
                  <c:v>1.188114705533831</c:v>
                </c:pt>
                <c:pt idx="8">
                  <c:v>1.1938297362930532</c:v>
                </c:pt>
              </c:numCache>
            </c:numRef>
          </c:val>
        </c:ser>
        <c:ser>
          <c:idx val="1"/>
          <c:order val="1"/>
          <c:tx>
            <c:v>SS STRICT</c:v>
          </c:tx>
          <c:spPr>
            <a:solidFill>
              <a:srgbClr val="C0504D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'Heat 8K 512 5res'!$A$5:$B$13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'Heat 8K 512 5res'!$J$29:$J$37</c:f>
              <c:numCache>
                <c:formatCode>General</c:formatCode>
                <c:ptCount val="9"/>
                <c:pt idx="0">
                  <c:v>1.2167805656706738</c:v>
                </c:pt>
                <c:pt idx="1">
                  <c:v>1.1589430894308943</c:v>
                </c:pt>
                <c:pt idx="2">
                  <c:v>1.1387937145557656</c:v>
                </c:pt>
                <c:pt idx="3">
                  <c:v>1.2013546443578869</c:v>
                </c:pt>
                <c:pt idx="4">
                  <c:v>1.0989903055918955</c:v>
                </c:pt>
                <c:pt idx="5">
                  <c:v>1.1366009886513959</c:v>
                </c:pt>
                <c:pt idx="6">
                  <c:v>1.1800424397410088</c:v>
                </c:pt>
                <c:pt idx="7">
                  <c:v>1.1626949614425699</c:v>
                </c:pt>
                <c:pt idx="8">
                  <c:v>1.1524035921817222</c:v>
                </c:pt>
              </c:numCache>
            </c:numRef>
          </c:val>
        </c:ser>
        <c:ser>
          <c:idx val="2"/>
          <c:order val="2"/>
          <c:tx>
            <c:v>2DS FLEX</c:v>
          </c:tx>
          <c:spPr>
            <a:solidFill>
              <a:srgbClr val="9BBB59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'Heat 8K 512 5res'!$A$5:$B$13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'Heat 8K 512 5res'!$J$41:$J$49</c:f>
              <c:numCache>
                <c:formatCode>General</c:formatCode>
                <c:ptCount val="9"/>
                <c:pt idx="0">
                  <c:v>1.2140190916058649</c:v>
                </c:pt>
                <c:pt idx="1">
                  <c:v>1.1742760858711931</c:v>
                </c:pt>
                <c:pt idx="2">
                  <c:v>1.1351224036154333</c:v>
                </c:pt>
                <c:pt idx="3">
                  <c:v>1.2024159320927197</c:v>
                </c:pt>
                <c:pt idx="4">
                  <c:v>1.1070861352346839</c:v>
                </c:pt>
                <c:pt idx="5">
                  <c:v>1.1391654261257909</c:v>
                </c:pt>
                <c:pt idx="6">
                  <c:v>1.1796252481575156</c:v>
                </c:pt>
                <c:pt idx="7">
                  <c:v>1.152206389335785</c:v>
                </c:pt>
                <c:pt idx="8">
                  <c:v>1.155952972346415</c:v>
                </c:pt>
              </c:numCache>
            </c:numRef>
          </c:val>
        </c:ser>
        <c:ser>
          <c:idx val="3"/>
          <c:order val="3"/>
          <c:tx>
            <c:v>2DS STRICT</c:v>
          </c:tx>
          <c:spPr>
            <a:solidFill>
              <a:srgbClr val="8064A2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invertIfNegative val="0"/>
          <c:cat>
            <c:multiLvlStrRef>
              <c:f>'Heat 8K 512 5res'!$A$5:$B$13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'Heat 8K 512 5res'!$J$53:$J$61</c:f>
              <c:numCache>
                <c:formatCode>General</c:formatCode>
                <c:ptCount val="9"/>
                <c:pt idx="0">
                  <c:v>1.2133306804615998</c:v>
                </c:pt>
                <c:pt idx="1">
                  <c:v>1.1629686399090224</c:v>
                </c:pt>
                <c:pt idx="2">
                  <c:v>1.1322223037956096</c:v>
                </c:pt>
                <c:pt idx="3">
                  <c:v>1.1957107117621222</c:v>
                </c:pt>
                <c:pt idx="4">
                  <c:v>1.1041385818279859</c:v>
                </c:pt>
                <c:pt idx="5">
                  <c:v>1.1282482491706598</c:v>
                </c:pt>
                <c:pt idx="6">
                  <c:v>1.1744828333152821</c:v>
                </c:pt>
                <c:pt idx="7">
                  <c:v>1.1474265442165195</c:v>
                </c:pt>
                <c:pt idx="8">
                  <c:v>1.1437184612359919</c:v>
                </c:pt>
              </c:numCache>
            </c:numRef>
          </c:val>
        </c:ser>
        <c:ser>
          <c:idx val="10"/>
          <c:order val="4"/>
          <c:tx>
            <c:v>dHEFT</c:v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</c:spPr>
          <c:invertIfNegative val="0"/>
          <c:val>
            <c:numRef>
              <c:f>'Heat 8K 512 5res'!$AX$5:$AX$13</c:f>
              <c:numCache>
                <c:formatCode>General</c:formatCode>
                <c:ptCount val="9"/>
                <c:pt idx="0">
                  <c:v>1.1513749775793221</c:v>
                </c:pt>
                <c:pt idx="1">
                  <c:v>1.0259869138495092</c:v>
                </c:pt>
                <c:pt idx="2">
                  <c:v>1.0298359955125809</c:v>
                </c:pt>
                <c:pt idx="3">
                  <c:v>1.0870908933067107</c:v>
                </c:pt>
                <c:pt idx="4">
                  <c:v>1.0122506990468245</c:v>
                </c:pt>
                <c:pt idx="5">
                  <c:v>1.0740131578947369</c:v>
                </c:pt>
                <c:pt idx="6">
                  <c:v>1.0925944584382872</c:v>
                </c:pt>
                <c:pt idx="7">
                  <c:v>1.0816948512554954</c:v>
                </c:pt>
                <c:pt idx="8">
                  <c:v>1.0389950586414241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0637312"/>
        <c:axId val="160639616"/>
      </c:barChart>
      <c:lineChart>
        <c:grouping val="standard"/>
        <c:varyColors val="0"/>
        <c:ser>
          <c:idx val="9"/>
          <c:order val="5"/>
          <c:spPr>
            <a:ln w="12700">
              <a:solidFill>
                <a:sysClr val="windowText" lastClr="000000"/>
              </a:solidFill>
            </a:ln>
          </c:spPr>
          <c:marker>
            <c:symbol val="x"/>
            <c:size val="5"/>
            <c:spPr>
              <a:noFill/>
              <a:ln>
                <a:solidFill>
                  <a:sysClr val="windowText" lastClr="000000"/>
                </a:solidFill>
              </a:ln>
            </c:spPr>
          </c:marker>
          <c:val>
            <c:numRef>
              <c:f>'Heat 8K 512 5res'!$AW$5:$AW$13</c:f>
              <c:numCache>
                <c:formatCode>General</c:formatCode>
                <c:ptCount val="9"/>
                <c:pt idx="0">
                  <c:v>3.6037817783609776</c:v>
                </c:pt>
                <c:pt idx="1">
                  <c:v>4.1629770992366417</c:v>
                </c:pt>
                <c:pt idx="2">
                  <c:v>5.0983626262086652</c:v>
                </c:pt>
                <c:pt idx="3">
                  <c:v>6.628092716381631</c:v>
                </c:pt>
                <c:pt idx="4">
                  <c:v>5.8974061886885734</c:v>
                </c:pt>
                <c:pt idx="5">
                  <c:v>8.371600877192984</c:v>
                </c:pt>
                <c:pt idx="6">
                  <c:v>9.6157430730478595</c:v>
                </c:pt>
                <c:pt idx="7">
                  <c:v>10.296005609946867</c:v>
                </c:pt>
                <c:pt idx="8">
                  <c:v>11.36348752753468</c:v>
                </c:pt>
              </c:numCache>
            </c:numRef>
          </c:val>
          <c:smooth val="0"/>
        </c:ser>
        <c:ser>
          <c:idx val="8"/>
          <c:order val="6"/>
          <c:tx>
            <c:v>BF</c:v>
          </c:tx>
          <c:spPr>
            <a:ln w="12700">
              <a:solidFill>
                <a:sysClr val="windowText" lastClr="000000"/>
              </a:solidFill>
              <a:prstDash val="sysDash"/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'Heat 8K 512 5res'!$L$5:$L$13</c:f>
              <c:numCache>
                <c:formatCode>General</c:formatCode>
                <c:ptCount val="9"/>
                <c:pt idx="0">
                  <c:v>3.1299809779935064</c:v>
                </c:pt>
                <c:pt idx="1">
                  <c:v>4.0575343048159604</c:v>
                </c:pt>
                <c:pt idx="2">
                  <c:v>4.9506549085721696</c:v>
                </c:pt>
                <c:pt idx="3">
                  <c:v>6.0970915653798858</c:v>
                </c:pt>
                <c:pt idx="4">
                  <c:v>5.8260332092057876</c:v>
                </c:pt>
                <c:pt idx="5">
                  <c:v>7.794691168963757</c:v>
                </c:pt>
                <c:pt idx="6">
                  <c:v>8.8008345628919216</c:v>
                </c:pt>
                <c:pt idx="7">
                  <c:v>9.5184012367226849</c:v>
                </c:pt>
                <c:pt idx="8">
                  <c:v>10.93699862479945</c:v>
                </c:pt>
              </c:numCache>
            </c:numRef>
          </c:val>
          <c:smooth val="0"/>
        </c:ser>
        <c:ser>
          <c:idx val="7"/>
          <c:order val="7"/>
          <c:spPr>
            <a:ln w="12700">
              <a:solidFill>
                <a:sysClr val="windowText" lastClr="000000"/>
              </a:solidFill>
            </a:ln>
          </c:spPr>
          <c:marker>
            <c:symbol val="diamond"/>
            <c:size val="7"/>
            <c:spPr>
              <a:solidFill>
                <a:srgbClr val="8064A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'Heat 8K 512 5res'!$L$53:$L$61</c:f>
              <c:numCache>
                <c:formatCode>General</c:formatCode>
                <c:ptCount val="9"/>
                <c:pt idx="0">
                  <c:v>3.7977019498607247</c:v>
                </c:pt>
                <c:pt idx="1">
                  <c:v>4.718785151856018</c:v>
                </c:pt>
                <c:pt idx="2">
                  <c:v>5.605241905880626</c:v>
                </c:pt>
                <c:pt idx="3">
                  <c:v>7.290357695319214</c:v>
                </c:pt>
                <c:pt idx="4">
                  <c:v>6.4327480452952281</c:v>
                </c:pt>
                <c:pt idx="5">
                  <c:v>8.794346664209364</c:v>
                </c:pt>
                <c:pt idx="6">
                  <c:v>10.336429112964368</c:v>
                </c:pt>
                <c:pt idx="7">
                  <c:v>10.921666237518956</c:v>
                </c:pt>
                <c:pt idx="8">
                  <c:v>12.508847237695786</c:v>
                </c:pt>
              </c:numCache>
            </c:numRef>
          </c:val>
          <c:smooth val="0"/>
        </c:ser>
        <c:ser>
          <c:idx val="6"/>
          <c:order val="8"/>
          <c:spPr>
            <a:ln w="12700">
              <a:solidFill>
                <a:sysClr val="windowText" lastClr="000000"/>
              </a:solidFill>
            </a:ln>
          </c:spPr>
          <c:marker>
            <c:symbol val="triangle"/>
            <c:size val="5"/>
            <c:spPr>
              <a:solidFill>
                <a:srgbClr val="9BBB59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'Heat 8K 512 5res'!$L$41:$L$49</c:f>
              <c:numCache>
                <c:formatCode>General</c:formatCode>
                <c:ptCount val="9"/>
                <c:pt idx="0">
                  <c:v>3.7998566636473128</c:v>
                </c:pt>
                <c:pt idx="1">
                  <c:v>4.7646655017473787</c:v>
                </c:pt>
                <c:pt idx="2">
                  <c:v>5.6195992992889847</c:v>
                </c:pt>
                <c:pt idx="3">
                  <c:v>7.3312400376409146</c:v>
                </c:pt>
                <c:pt idx="4">
                  <c:v>6.4499205893285581</c:v>
                </c:pt>
                <c:pt idx="5">
                  <c:v>8.8794426870115384</c:v>
                </c:pt>
                <c:pt idx="6">
                  <c:v>10.381686655244623</c:v>
                </c:pt>
                <c:pt idx="7">
                  <c:v>10.967162721213516</c:v>
                </c:pt>
                <c:pt idx="8">
                  <c:v>12.642656068885579</c:v>
                </c:pt>
              </c:numCache>
            </c:numRef>
          </c:val>
          <c:smooth val="0"/>
        </c:ser>
        <c:ser>
          <c:idx val="5"/>
          <c:order val="9"/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C0504D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'Heat 8K 512 5res'!$L$29:$L$37</c:f>
              <c:numCache>
                <c:formatCode>General</c:formatCode>
                <c:ptCount val="9"/>
                <c:pt idx="0">
                  <c:v>3.8085000249413876</c:v>
                </c:pt>
                <c:pt idx="1">
                  <c:v>4.7024513426952455</c:v>
                </c:pt>
                <c:pt idx="2">
                  <c:v>5.6377746928166355</c:v>
                </c:pt>
                <c:pt idx="3">
                  <c:v>7.3247692691444248</c:v>
                </c:pt>
                <c:pt idx="4">
                  <c:v>6.4027540169736001</c:v>
                </c:pt>
                <c:pt idx="5">
                  <c:v>8.8594536888765116</c:v>
                </c:pt>
                <c:pt idx="6">
                  <c:v>10.385358289351977</c:v>
                </c:pt>
                <c:pt idx="7">
                  <c:v>11.066997158926192</c:v>
                </c:pt>
                <c:pt idx="8">
                  <c:v>12.603836502905441</c:v>
                </c:pt>
              </c:numCache>
            </c:numRef>
          </c:val>
          <c:smooth val="0"/>
        </c:ser>
        <c:ser>
          <c:idx val="4"/>
          <c:order val="10"/>
          <c:tx>
            <c:v>SS FLEX-sp</c:v>
          </c:tx>
          <c:spPr>
            <a:ln w="12700" cmpd="sng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4F81BD"/>
              </a:solidFill>
              <a:ln w="9525" cmpd="sng">
                <a:solidFill>
                  <a:sysClr val="windowText" lastClr="000000"/>
                </a:solidFill>
              </a:ln>
            </c:spPr>
          </c:marker>
          <c:val>
            <c:numRef>
              <c:f>'Heat 8K 512 5res'!$L$17:$L$25</c:f>
              <c:numCache>
                <c:formatCode>General</c:formatCode>
                <c:ptCount val="9"/>
                <c:pt idx="0">
                  <c:v>3.8121130417415623</c:v>
                </c:pt>
                <c:pt idx="1">
                  <c:v>4.7279606648336685</c:v>
                </c:pt>
                <c:pt idx="2">
                  <c:v>5.6414405627475324</c:v>
                </c:pt>
                <c:pt idx="3">
                  <c:v>7.3980155423344511</c:v>
                </c:pt>
                <c:pt idx="4">
                  <c:v>6.4318809812643218</c:v>
                </c:pt>
                <c:pt idx="5">
                  <c:v>8.9900619362739338</c:v>
                </c:pt>
                <c:pt idx="6">
                  <c:v>10.580808780731173</c:v>
                </c:pt>
                <c:pt idx="7">
                  <c:v>11.308952482521626</c:v>
                </c:pt>
                <c:pt idx="8">
                  <c:v>13.056914184081814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659328"/>
        <c:axId val="160657792"/>
      </c:lineChart>
      <c:catAx>
        <c:axId val="160637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en-US" sz="1400" noProof="0"/>
                </a:pPr>
                <a:r>
                  <a:rPr lang="en-US" sz="1400" noProof="0" dirty="0"/>
                  <a:t>Number of big cores</a:t>
                </a:r>
                <a:br>
                  <a:rPr lang="en-US" sz="1400" noProof="0" dirty="0"/>
                </a:br>
                <a:r>
                  <a:rPr lang="en-US" sz="1400" noProof="0" dirty="0"/>
                  <a:t>Total number of cores</a:t>
                </a:r>
              </a:p>
            </c:rich>
          </c:tx>
          <c:layout>
            <c:manualLayout>
              <c:xMode val="edge"/>
              <c:yMode val="edge"/>
              <c:x val="0.38462108329264394"/>
              <c:y val="0.8612368055555556"/>
            </c:manualLayout>
          </c:layout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160639616"/>
        <c:crossesAt val="0.95000000000000007"/>
        <c:auto val="1"/>
        <c:lblAlgn val="ctr"/>
        <c:lblOffset val="100"/>
        <c:noMultiLvlLbl val="0"/>
      </c:catAx>
      <c:valAx>
        <c:axId val="160639616"/>
        <c:scaling>
          <c:orientation val="minMax"/>
          <c:max val="1.35"/>
          <c:min val="0.95000000000000007"/>
        </c:scaling>
        <c:delete val="0"/>
        <c:axPos val="l"/>
        <c:majorGridlines>
          <c:spPr>
            <a:ln>
              <a:prstDash val="sysDot"/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160637312"/>
        <c:crosses val="autoZero"/>
        <c:crossBetween val="between"/>
        <c:majorUnit val="5.000000000000001E-2"/>
      </c:valAx>
      <c:valAx>
        <c:axId val="160657792"/>
        <c:scaling>
          <c:orientation val="minMax"/>
          <c:max val="16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60659328"/>
        <c:crosses val="max"/>
        <c:crossBetween val="between"/>
      </c:valAx>
      <c:catAx>
        <c:axId val="160659328"/>
        <c:scaling>
          <c:orientation val="minMax"/>
        </c:scaling>
        <c:delete val="1"/>
        <c:axPos val="b"/>
        <c:majorTickMark val="out"/>
        <c:minorTickMark val="none"/>
        <c:tickLblPos val="nextTo"/>
        <c:crossAx val="160657792"/>
        <c:crosses val="autoZero"/>
        <c:auto val="1"/>
        <c:lblAlgn val="ctr"/>
        <c:lblOffset val="100"/>
        <c:noMultiLvlLbl val="0"/>
      </c:catAx>
      <c:spPr>
        <a:ln>
          <a:solidFill>
            <a:sysClr val="window" lastClr="FFFFFF">
              <a:lumMod val="65000"/>
            </a:sysClr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683136"/>
        <c:axId val="160684672"/>
      </c:lineChart>
      <c:catAx>
        <c:axId val="16068313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60684672"/>
        <c:crosses val="autoZero"/>
        <c:auto val="1"/>
        <c:lblAlgn val="ctr"/>
        <c:lblOffset val="100"/>
        <c:noMultiLvlLbl val="0"/>
      </c:catAx>
      <c:valAx>
        <c:axId val="16068467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lang="en-US" sz="1600" noProof="0"/>
                </a:pPr>
                <a:r>
                  <a:rPr lang="en-US" sz="1600" baseline="0" noProof="0" dirty="0" smtClean="0"/>
                  <a:t>Improvement over BF (bars)</a:t>
                </a:r>
                <a:endParaRPr lang="en-US" sz="1600" noProof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60683136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411392"/>
        <c:axId val="158413184"/>
      </c:lineChart>
      <c:catAx>
        <c:axId val="15841139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58413184"/>
        <c:crosses val="autoZero"/>
        <c:auto val="1"/>
        <c:lblAlgn val="ctr"/>
        <c:lblOffset val="100"/>
        <c:noMultiLvlLbl val="0"/>
      </c:catAx>
      <c:valAx>
        <c:axId val="15841318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lang="en-US" sz="1600" noProof="0"/>
                </a:pPr>
                <a:r>
                  <a:rPr lang="en-US" sz="1600" baseline="0" noProof="0" dirty="0" smtClean="0"/>
                  <a:t>Speedup over little (lines)</a:t>
                </a:r>
                <a:endParaRPr lang="en-US" sz="1600" noProof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58411392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10056994949"/>
          <c:y val="0.10841575847072862"/>
          <c:w val="0.84556594530832896"/>
          <c:h val="0.55083713450292393"/>
        </c:manualLayout>
      </c:layout>
      <c:lineChart>
        <c:grouping val="standard"/>
        <c:varyColors val="0"/>
        <c:ser>
          <c:idx val="0"/>
          <c:order val="0"/>
          <c:tx>
            <c:v>perf 2</c:v>
          </c:tx>
          <c:spPr>
            <a:ln w="12700">
              <a:solidFill>
                <a:schemeClr val="tx1"/>
              </a:solidFill>
            </a:ln>
          </c:spPr>
          <c:marker>
            <c:symbol val="dash"/>
            <c:size val="5"/>
            <c:spPr>
              <a:noFill/>
              <a:ln w="12700">
                <a:solidFill>
                  <a:schemeClr val="tx1"/>
                </a:solidFill>
              </a:ln>
            </c:spPr>
          </c:marker>
          <c:cat>
            <c:multiLvlStrRef>
              <c:f>'TS chol 16K 512 DONE BL kourema'!$A$5:$B$23</c:f>
              <c:multiLvlStrCache>
                <c:ptCount val="1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4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5">
                    <c:v>8</c:v>
                  </c:pt>
                  <c:pt idx="16">
                    <c:v>16</c:v>
                  </c:pt>
                  <c:pt idx="17">
                    <c:v>32</c:v>
                  </c:pt>
                  <c:pt idx="18">
                    <c:v>64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64</c:v>
                  </c:pt>
                  <c:pt idx="15">
                    <c:v>128</c:v>
                  </c:pt>
                </c:lvl>
              </c:multiLvlStrCache>
            </c:multiLvlStrRef>
          </c:cat>
          <c:val>
            <c:numRef>
              <c:f>'TS chol 16K 512 DONE BL kourema'!$F$5:$F$23</c:f>
              <c:numCache>
                <c:formatCode>General</c:formatCode>
                <c:ptCount val="19"/>
                <c:pt idx="0">
                  <c:v>1.0111899047984241</c:v>
                </c:pt>
                <c:pt idx="1">
                  <c:v>1.015564813067692</c:v>
                </c:pt>
                <c:pt idx="2">
                  <c:v>1.0154532286493398</c:v>
                </c:pt>
                <c:pt idx="3">
                  <c:v>1.0229036378496348</c:v>
                </c:pt>
                <c:pt idx="5">
                  <c:v>1.0245490159050896</c:v>
                </c:pt>
                <c:pt idx="6">
                  <c:v>1.0302468372019551</c:v>
                </c:pt>
                <c:pt idx="7">
                  <c:v>1.0417970819426943</c:v>
                </c:pt>
                <c:pt idx="8">
                  <c:v>1.0666594432495489</c:v>
                </c:pt>
                <c:pt idx="10">
                  <c:v>1.0305191704026206</c:v>
                </c:pt>
                <c:pt idx="11">
                  <c:v>1.0548363115791128</c:v>
                </c:pt>
                <c:pt idx="12">
                  <c:v>1.1001094968519294</c:v>
                </c:pt>
                <c:pt idx="13">
                  <c:v>1.1321054165609228</c:v>
                </c:pt>
                <c:pt idx="15">
                  <c:v>1.0981788092943423</c:v>
                </c:pt>
                <c:pt idx="16">
                  <c:v>1.1098568668907074</c:v>
                </c:pt>
                <c:pt idx="17">
                  <c:v>1.1632379203150869</c:v>
                </c:pt>
                <c:pt idx="18">
                  <c:v>1.1669995103778334</c:v>
                </c:pt>
              </c:numCache>
            </c:numRef>
          </c:val>
          <c:smooth val="0"/>
        </c:ser>
        <c:ser>
          <c:idx val="1"/>
          <c:order val="1"/>
          <c:tx>
            <c:v>perf 2.5</c:v>
          </c:tx>
          <c:spPr>
            <a:ln w="12700">
              <a:solidFill>
                <a:schemeClr val="tx1"/>
              </a:solidFill>
            </a:ln>
          </c:spPr>
          <c:marker>
            <c:symbol val="circle"/>
            <c:size val="5"/>
            <c:spPr>
              <a:solidFill>
                <a:srgbClr val="CC9900"/>
              </a:solidFill>
              <a:ln w="9525">
                <a:solidFill>
                  <a:schemeClr val="tx1"/>
                </a:solidFill>
              </a:ln>
            </c:spPr>
          </c:marker>
          <c:cat>
            <c:multiLvlStrRef>
              <c:f>'TS chol 16K 512 DONE BL kourema'!$A$5:$B$23</c:f>
              <c:multiLvlStrCache>
                <c:ptCount val="1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4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5">
                    <c:v>8</c:v>
                  </c:pt>
                  <c:pt idx="16">
                    <c:v>16</c:v>
                  </c:pt>
                  <c:pt idx="17">
                    <c:v>32</c:v>
                  </c:pt>
                  <c:pt idx="18">
                    <c:v>64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64</c:v>
                  </c:pt>
                  <c:pt idx="15">
                    <c:v>128</c:v>
                  </c:pt>
                </c:lvl>
              </c:multiLvlStrCache>
            </c:multiLvlStrRef>
          </c:cat>
          <c:val>
            <c:numRef>
              <c:f>'TS chol 16K 512 DONE BL kourema'!$F$28:$F$46</c:f>
              <c:numCache>
                <c:formatCode>General</c:formatCode>
                <c:ptCount val="19"/>
                <c:pt idx="0">
                  <c:v>1.0096681216831824</c:v>
                </c:pt>
                <c:pt idx="1">
                  <c:v>1.0209185948192656</c:v>
                </c:pt>
                <c:pt idx="2">
                  <c:v>1.0189578495260483</c:v>
                </c:pt>
                <c:pt idx="3">
                  <c:v>1.0351774981388751</c:v>
                </c:pt>
                <c:pt idx="5">
                  <c:v>1.0295684837804846</c:v>
                </c:pt>
                <c:pt idx="6">
                  <c:v>1.0369075589214918</c:v>
                </c:pt>
                <c:pt idx="7">
                  <c:v>1.0595690369331767</c:v>
                </c:pt>
                <c:pt idx="8">
                  <c:v>1.0770037768556009</c:v>
                </c:pt>
                <c:pt idx="10">
                  <c:v>1.0576586067013862</c:v>
                </c:pt>
                <c:pt idx="11">
                  <c:v>1.0942208589617952</c:v>
                </c:pt>
                <c:pt idx="12">
                  <c:v>1.1323731610869208</c:v>
                </c:pt>
                <c:pt idx="13">
                  <c:v>1.1991427897148579</c:v>
                </c:pt>
                <c:pt idx="15">
                  <c:v>1.1691829686063637</c:v>
                </c:pt>
                <c:pt idx="16">
                  <c:v>1.1884903977047123</c:v>
                </c:pt>
                <c:pt idx="17">
                  <c:v>1.1898636938380354</c:v>
                </c:pt>
                <c:pt idx="18">
                  <c:v>1.2022939845634226</c:v>
                </c:pt>
              </c:numCache>
            </c:numRef>
          </c:val>
          <c:smooth val="0"/>
        </c:ser>
        <c:ser>
          <c:idx val="2"/>
          <c:order val="2"/>
          <c:tx>
            <c:v>perf 3</c:v>
          </c:tx>
          <c:spPr>
            <a:ln w="12700">
              <a:solidFill>
                <a:schemeClr val="tx1"/>
              </a:solidFill>
            </a:ln>
          </c:spPr>
          <c:marker>
            <c:spPr>
              <a:solidFill>
                <a:srgbClr val="669900"/>
              </a:solidFill>
              <a:ln>
                <a:solidFill>
                  <a:schemeClr val="tx1"/>
                </a:solidFill>
              </a:ln>
            </c:spPr>
          </c:marker>
          <c:cat>
            <c:multiLvlStrRef>
              <c:f>'TS chol 16K 512 DONE BL kourema'!$A$5:$B$23</c:f>
              <c:multiLvlStrCache>
                <c:ptCount val="1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4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5">
                    <c:v>8</c:v>
                  </c:pt>
                  <c:pt idx="16">
                    <c:v>16</c:v>
                  </c:pt>
                  <c:pt idx="17">
                    <c:v>32</c:v>
                  </c:pt>
                  <c:pt idx="18">
                    <c:v>64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64</c:v>
                  </c:pt>
                  <c:pt idx="15">
                    <c:v>128</c:v>
                  </c:pt>
                </c:lvl>
              </c:multiLvlStrCache>
            </c:multiLvlStrRef>
          </c:cat>
          <c:val>
            <c:numRef>
              <c:f>'TS chol 16K 512 DONE BL kourema'!$F$55:$F$73</c:f>
              <c:numCache>
                <c:formatCode>General</c:formatCode>
                <c:ptCount val="19"/>
                <c:pt idx="0">
                  <c:v>1.013782235616844</c:v>
                </c:pt>
                <c:pt idx="1">
                  <c:v>1.020621956438428</c:v>
                </c:pt>
                <c:pt idx="2">
                  <c:v>1.0312931701668562</c:v>
                </c:pt>
                <c:pt idx="3">
                  <c:v>1.0388584128311136</c:v>
                </c:pt>
                <c:pt idx="5">
                  <c:v>1.0428009746199036</c:v>
                </c:pt>
                <c:pt idx="6">
                  <c:v>1.0422535096876149</c:v>
                </c:pt>
                <c:pt idx="7">
                  <c:v>1.0672759576877033</c:v>
                </c:pt>
                <c:pt idx="8">
                  <c:v>1.1164426492379911</c:v>
                </c:pt>
                <c:pt idx="10">
                  <c:v>1.0806113129669652</c:v>
                </c:pt>
                <c:pt idx="11">
                  <c:v>1.1104906495414222</c:v>
                </c:pt>
                <c:pt idx="12">
                  <c:v>1.1654702834575801</c:v>
                </c:pt>
                <c:pt idx="13">
                  <c:v>1.2078860058717467</c:v>
                </c:pt>
                <c:pt idx="15">
                  <c:v>1.153105328049995</c:v>
                </c:pt>
                <c:pt idx="16">
                  <c:v>1.2053435371941543</c:v>
                </c:pt>
                <c:pt idx="17">
                  <c:v>1.2206812620116181</c:v>
                </c:pt>
                <c:pt idx="18">
                  <c:v>1.2639035140816923</c:v>
                </c:pt>
              </c:numCache>
            </c:numRef>
          </c:val>
          <c:smooth val="0"/>
        </c:ser>
        <c:ser>
          <c:idx val="3"/>
          <c:order val="3"/>
          <c:tx>
            <c:v>perf 3.5</c:v>
          </c:tx>
          <c:spPr>
            <a:ln w="12700">
              <a:solidFill>
                <a:schemeClr val="tx1"/>
              </a:solidFill>
            </a:ln>
          </c:spPr>
          <c:marker>
            <c:symbol val="x"/>
            <c:size val="5"/>
            <c:spPr>
              <a:noFill/>
              <a:ln w="12700">
                <a:solidFill>
                  <a:schemeClr val="tx1"/>
                </a:solidFill>
              </a:ln>
            </c:spPr>
          </c:marker>
          <c:cat>
            <c:multiLvlStrRef>
              <c:f>'TS chol 16K 512 DONE BL kourema'!$A$5:$B$23</c:f>
              <c:multiLvlStrCache>
                <c:ptCount val="1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4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5">
                    <c:v>8</c:v>
                  </c:pt>
                  <c:pt idx="16">
                    <c:v>16</c:v>
                  </c:pt>
                  <c:pt idx="17">
                    <c:v>32</c:v>
                  </c:pt>
                  <c:pt idx="18">
                    <c:v>64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64</c:v>
                  </c:pt>
                  <c:pt idx="15">
                    <c:v>128</c:v>
                  </c:pt>
                </c:lvl>
              </c:multiLvlStrCache>
            </c:multiLvlStrRef>
          </c:cat>
          <c:val>
            <c:numRef>
              <c:f>'TS chol 16K 512 DONE BL kourema'!$F$81:$F$99</c:f>
              <c:numCache>
                <c:formatCode>General</c:formatCode>
                <c:ptCount val="19"/>
                <c:pt idx="0">
                  <c:v>1.0127417427869905</c:v>
                </c:pt>
                <c:pt idx="1">
                  <c:v>1.0203928992402733</c:v>
                </c:pt>
                <c:pt idx="2">
                  <c:v>1.0303624163312561</c:v>
                </c:pt>
                <c:pt idx="3">
                  <c:v>1.0547372316791419</c:v>
                </c:pt>
                <c:pt idx="5">
                  <c:v>1.044998231674501</c:v>
                </c:pt>
                <c:pt idx="6">
                  <c:v>1.057504723327872</c:v>
                </c:pt>
                <c:pt idx="7">
                  <c:v>1.0686080326868115</c:v>
                </c:pt>
                <c:pt idx="8">
                  <c:v>1.1302103417683198</c:v>
                </c:pt>
                <c:pt idx="10">
                  <c:v>1.1034612132666208</c:v>
                </c:pt>
                <c:pt idx="11">
                  <c:v>1.1541760859291497</c:v>
                </c:pt>
                <c:pt idx="12">
                  <c:v>1.190712226682805</c:v>
                </c:pt>
                <c:pt idx="13">
                  <c:v>1.2469670788942611</c:v>
                </c:pt>
                <c:pt idx="15">
                  <c:v>1.1761587131061211</c:v>
                </c:pt>
                <c:pt idx="16">
                  <c:v>1.2247763004299028</c:v>
                </c:pt>
                <c:pt idx="17">
                  <c:v>1.2345348355686852</c:v>
                </c:pt>
                <c:pt idx="18">
                  <c:v>1.2945706582969798</c:v>
                </c:pt>
              </c:numCache>
            </c:numRef>
          </c:val>
          <c:smooth val="0"/>
        </c:ser>
        <c:ser>
          <c:idx val="4"/>
          <c:order val="4"/>
          <c:tx>
            <c:v>perf 4</c:v>
          </c:tx>
          <c:spPr>
            <a:ln w="12700">
              <a:solidFill>
                <a:schemeClr val="tx1"/>
              </a:solidFill>
            </a:ln>
          </c:spPr>
          <c:marker>
            <c:symbol val="square"/>
            <c:size val="5"/>
            <c:spPr>
              <a:solidFill>
                <a:srgbClr val="A50021"/>
              </a:solidFill>
              <a:ln>
                <a:solidFill>
                  <a:schemeClr val="tx1"/>
                </a:solidFill>
              </a:ln>
            </c:spPr>
          </c:marker>
          <c:cat>
            <c:multiLvlStrRef>
              <c:f>'TS chol 16K 512 DONE BL kourema'!$A$5:$B$23</c:f>
              <c:multiLvlStrCache>
                <c:ptCount val="1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4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5">
                    <c:v>8</c:v>
                  </c:pt>
                  <c:pt idx="16">
                    <c:v>16</c:v>
                  </c:pt>
                  <c:pt idx="17">
                    <c:v>32</c:v>
                  </c:pt>
                  <c:pt idx="18">
                    <c:v>64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64</c:v>
                  </c:pt>
                  <c:pt idx="15">
                    <c:v>128</c:v>
                  </c:pt>
                </c:lvl>
              </c:multiLvlStrCache>
            </c:multiLvlStrRef>
          </c:cat>
          <c:val>
            <c:numRef>
              <c:f>'TS chol 16K 512 DONE BL kourema'!$F$107:$F$125</c:f>
              <c:numCache>
                <c:formatCode>General</c:formatCode>
                <c:ptCount val="19"/>
                <c:pt idx="0">
                  <c:v>1.0133860852701362</c:v>
                </c:pt>
                <c:pt idx="1">
                  <c:v>1.0244495131279778</c:v>
                </c:pt>
                <c:pt idx="2">
                  <c:v>1.039229945448626</c:v>
                </c:pt>
                <c:pt idx="3">
                  <c:v>1.0617014430451481</c:v>
                </c:pt>
                <c:pt idx="5">
                  <c:v>1.0507912725039623</c:v>
                </c:pt>
                <c:pt idx="6">
                  <c:v>1.0620684799643727</c:v>
                </c:pt>
                <c:pt idx="7">
                  <c:v>1.105593076889791</c:v>
                </c:pt>
                <c:pt idx="8">
                  <c:v>1.158080638786684</c:v>
                </c:pt>
                <c:pt idx="10">
                  <c:v>1.0943094346517575</c:v>
                </c:pt>
                <c:pt idx="11">
                  <c:v>1.1305654789086153</c:v>
                </c:pt>
                <c:pt idx="12">
                  <c:v>1.1935191725379923</c:v>
                </c:pt>
                <c:pt idx="13">
                  <c:v>1.4069186138503174</c:v>
                </c:pt>
                <c:pt idx="15">
                  <c:v>1.2363207705927548</c:v>
                </c:pt>
                <c:pt idx="16">
                  <c:v>1.3219551028482839</c:v>
                </c:pt>
                <c:pt idx="17">
                  <c:v>1.3686797503470747</c:v>
                </c:pt>
                <c:pt idx="18">
                  <c:v>1.3902247166684893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869952"/>
        <c:axId val="175872256"/>
      </c:lineChart>
      <c:catAx>
        <c:axId val="1758699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s-ES" sz="1400"/>
                  <a:t>Number of big cores</a:t>
                </a:r>
                <a:br>
                  <a:rPr lang="es-ES" sz="1400"/>
                </a:br>
                <a:r>
                  <a:rPr lang="es-ES" sz="1400"/>
                  <a:t>Total number of cores</a:t>
                </a:r>
              </a:p>
            </c:rich>
          </c:tx>
          <c:layout>
            <c:manualLayout>
              <c:xMode val="edge"/>
              <c:yMode val="edge"/>
              <c:x val="0.42629486111111109"/>
              <c:y val="0.87351120857699793"/>
            </c:manualLayout>
          </c:layout>
          <c:overlay val="0"/>
        </c:title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175872256"/>
        <c:crosses val="autoZero"/>
        <c:auto val="1"/>
        <c:lblAlgn val="ctr"/>
        <c:lblOffset val="100"/>
        <c:noMultiLvlLbl val="0"/>
      </c:catAx>
      <c:valAx>
        <c:axId val="175872256"/>
        <c:scaling>
          <c:orientation val="minMax"/>
          <c:max val="1.5"/>
          <c:min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s-ES" sz="1400"/>
                  <a:t>Improvement over BF</a:t>
                </a:r>
              </a:p>
            </c:rich>
          </c:tx>
          <c:layout>
            <c:manualLayout>
              <c:xMode val="edge"/>
              <c:yMode val="edge"/>
              <c:x val="0"/>
              <c:y val="9.9213448460745535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1758699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4.2333333333333334E-2"/>
          <c:y val="5.8479532163742693E-5"/>
          <c:w val="0.92859249999999982"/>
          <c:h val="7.9204434697855763E-2"/>
        </c:manualLayout>
      </c:layout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52305555555555"/>
          <c:y val="0.12370023148148149"/>
          <c:w val="0.87662805555555556"/>
          <c:h val="0.55083713450292393"/>
        </c:manualLayout>
      </c:layout>
      <c:lineChart>
        <c:grouping val="standard"/>
        <c:varyColors val="0"/>
        <c:ser>
          <c:idx val="0"/>
          <c:order val="0"/>
          <c:tx>
            <c:v>perf 2</c:v>
          </c:tx>
          <c:spPr>
            <a:ln w="12700">
              <a:solidFill>
                <a:schemeClr val="tx1"/>
              </a:solidFill>
            </a:ln>
          </c:spPr>
          <c:marker>
            <c:symbol val="dash"/>
            <c:size val="5"/>
            <c:spPr>
              <a:noFill/>
              <a:ln w="12700">
                <a:solidFill>
                  <a:schemeClr val="tx1"/>
                </a:solidFill>
              </a:ln>
            </c:spPr>
          </c:marker>
          <c:cat>
            <c:multiLvlStrRef>
              <c:f>'TS Heat 16K 512 5res (2)'!$A$28:$B$46</c:f>
              <c:multiLvlStrCache>
                <c:ptCount val="1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4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5">
                    <c:v>8</c:v>
                  </c:pt>
                  <c:pt idx="16">
                    <c:v>16</c:v>
                  </c:pt>
                  <c:pt idx="17">
                    <c:v>32</c:v>
                  </c:pt>
                  <c:pt idx="18">
                    <c:v>64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64</c:v>
                  </c:pt>
                  <c:pt idx="15">
                    <c:v>128</c:v>
                  </c:pt>
                </c:lvl>
              </c:multiLvlStrCache>
            </c:multiLvlStrRef>
          </c:cat>
          <c:val>
            <c:numRef>
              <c:f>'TS Heat 16K 512 5res (2)'!$F$4:$F$22</c:f>
              <c:numCache>
                <c:formatCode>General</c:formatCode>
                <c:ptCount val="19"/>
                <c:pt idx="0">
                  <c:v>0.96757059114050015</c:v>
                </c:pt>
                <c:pt idx="1">
                  <c:v>1.0345882539808795</c:v>
                </c:pt>
                <c:pt idx="2">
                  <c:v>1.0841808821034546</c:v>
                </c:pt>
                <c:pt idx="3">
                  <c:v>1.1382016821653616</c:v>
                </c:pt>
                <c:pt idx="5">
                  <c:v>1.0505940201958268</c:v>
                </c:pt>
                <c:pt idx="6">
                  <c:v>1.1211275144986286</c:v>
                </c:pt>
                <c:pt idx="7">
                  <c:v>1.189248507863653</c:v>
                </c:pt>
                <c:pt idx="8">
                  <c:v>1.2623989753093763</c:v>
                </c:pt>
                <c:pt idx="10">
                  <c:v>1.1954787011410946</c:v>
                </c:pt>
                <c:pt idx="11">
                  <c:v>1.3230698243656696</c:v>
                </c:pt>
                <c:pt idx="12">
                  <c:v>1.4389322041777428</c:v>
                </c:pt>
                <c:pt idx="13">
                  <c:v>1.4732562210830542</c:v>
                </c:pt>
                <c:pt idx="15">
                  <c:v>1.3296241928595314</c:v>
                </c:pt>
                <c:pt idx="16">
                  <c:v>1.4785199507261038</c:v>
                </c:pt>
                <c:pt idx="17">
                  <c:v>1.5208595355450099</c:v>
                </c:pt>
                <c:pt idx="18">
                  <c:v>1.5250638923320987</c:v>
                </c:pt>
              </c:numCache>
            </c:numRef>
          </c:val>
          <c:smooth val="0"/>
        </c:ser>
        <c:ser>
          <c:idx val="1"/>
          <c:order val="1"/>
          <c:tx>
            <c:v>perf 2.5</c:v>
          </c:tx>
          <c:spPr>
            <a:ln w="12700">
              <a:solidFill>
                <a:schemeClr val="tx1"/>
              </a:solidFill>
            </a:ln>
          </c:spPr>
          <c:marker>
            <c:symbol val="circle"/>
            <c:size val="5"/>
            <c:spPr>
              <a:solidFill>
                <a:srgbClr val="CC9900"/>
              </a:solidFill>
              <a:ln w="9525">
                <a:solidFill>
                  <a:schemeClr val="tx1"/>
                </a:solidFill>
              </a:ln>
            </c:spPr>
          </c:marker>
          <c:cat>
            <c:multiLvlStrRef>
              <c:f>'TS Heat 16K 512 5res (2)'!$A$28:$B$46</c:f>
              <c:multiLvlStrCache>
                <c:ptCount val="1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4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5">
                    <c:v>8</c:v>
                  </c:pt>
                  <c:pt idx="16">
                    <c:v>16</c:v>
                  </c:pt>
                  <c:pt idx="17">
                    <c:v>32</c:v>
                  </c:pt>
                  <c:pt idx="18">
                    <c:v>64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64</c:v>
                  </c:pt>
                  <c:pt idx="15">
                    <c:v>128</c:v>
                  </c:pt>
                </c:lvl>
              </c:multiLvlStrCache>
            </c:multiLvlStrRef>
          </c:cat>
          <c:val>
            <c:numRef>
              <c:f>'TS Heat 16K 512 5res (2)'!$F$28:$F$46</c:f>
              <c:numCache>
                <c:formatCode>General</c:formatCode>
                <c:ptCount val="19"/>
                <c:pt idx="0">
                  <c:v>1.0014491613498719</c:v>
                </c:pt>
                <c:pt idx="1">
                  <c:v>1.0511880528232469</c:v>
                </c:pt>
                <c:pt idx="2">
                  <c:v>1.1152360273107476</c:v>
                </c:pt>
                <c:pt idx="3">
                  <c:v>1.2215496868047842</c:v>
                </c:pt>
                <c:pt idx="5">
                  <c:v>1.0772607563894852</c:v>
                </c:pt>
                <c:pt idx="6">
                  <c:v>1.1684604774166134</c:v>
                </c:pt>
                <c:pt idx="7">
                  <c:v>1.3054198846140983</c:v>
                </c:pt>
                <c:pt idx="8">
                  <c:v>1.4412961851329542</c:v>
                </c:pt>
                <c:pt idx="10">
                  <c:v>1.2636004362442164</c:v>
                </c:pt>
                <c:pt idx="11">
                  <c:v>1.3543463071550921</c:v>
                </c:pt>
                <c:pt idx="12">
                  <c:v>1.5349665655639466</c:v>
                </c:pt>
                <c:pt idx="13">
                  <c:v>1.7131200271722644</c:v>
                </c:pt>
                <c:pt idx="15">
                  <c:v>1.4912669018931419</c:v>
                </c:pt>
                <c:pt idx="16">
                  <c:v>1.5224612407283875</c:v>
                </c:pt>
                <c:pt idx="17">
                  <c:v>1.7056216565908022</c:v>
                </c:pt>
                <c:pt idx="18">
                  <c:v>1.8839638541265356</c:v>
                </c:pt>
              </c:numCache>
            </c:numRef>
          </c:val>
          <c:smooth val="0"/>
        </c:ser>
        <c:ser>
          <c:idx val="2"/>
          <c:order val="2"/>
          <c:tx>
            <c:v>perf 3</c:v>
          </c:tx>
          <c:spPr>
            <a:ln w="12700">
              <a:solidFill>
                <a:schemeClr val="tx1"/>
              </a:solidFill>
            </a:ln>
          </c:spPr>
          <c:marker>
            <c:spPr>
              <a:solidFill>
                <a:srgbClr val="669900"/>
              </a:solidFill>
              <a:ln>
                <a:solidFill>
                  <a:schemeClr val="tx1"/>
                </a:solidFill>
              </a:ln>
            </c:spPr>
          </c:marker>
          <c:cat>
            <c:multiLvlStrRef>
              <c:f>'TS Heat 16K 512 5res (2)'!$A$28:$B$46</c:f>
              <c:multiLvlStrCache>
                <c:ptCount val="1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4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5">
                    <c:v>8</c:v>
                  </c:pt>
                  <c:pt idx="16">
                    <c:v>16</c:v>
                  </c:pt>
                  <c:pt idx="17">
                    <c:v>32</c:v>
                  </c:pt>
                  <c:pt idx="18">
                    <c:v>64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64</c:v>
                  </c:pt>
                  <c:pt idx="15">
                    <c:v>128</c:v>
                  </c:pt>
                </c:lvl>
              </c:multiLvlStrCache>
            </c:multiLvlStrRef>
          </c:cat>
          <c:val>
            <c:numRef>
              <c:f>'TS Heat 16K 512 5res (2)'!$F$53:$F$71</c:f>
              <c:numCache>
                <c:formatCode>General</c:formatCode>
                <c:ptCount val="19"/>
                <c:pt idx="0">
                  <c:v>1.0183502395166917</c:v>
                </c:pt>
                <c:pt idx="1">
                  <c:v>1.0703771752828102</c:v>
                </c:pt>
                <c:pt idx="2">
                  <c:v>1.157675110855013</c:v>
                </c:pt>
                <c:pt idx="3">
                  <c:v>1.2666009016774715</c:v>
                </c:pt>
                <c:pt idx="5">
                  <c:v>1.0776673901536833</c:v>
                </c:pt>
                <c:pt idx="6">
                  <c:v>1.2262803503575967</c:v>
                </c:pt>
                <c:pt idx="7">
                  <c:v>1.3281380060726338</c:v>
                </c:pt>
                <c:pt idx="8">
                  <c:v>1.5043457873278767</c:v>
                </c:pt>
                <c:pt idx="10">
                  <c:v>1.3814590108502764</c:v>
                </c:pt>
                <c:pt idx="11">
                  <c:v>1.4518283145114463</c:v>
                </c:pt>
                <c:pt idx="12">
                  <c:v>1.62350507959157</c:v>
                </c:pt>
                <c:pt idx="13">
                  <c:v>1.8873502268970044</c:v>
                </c:pt>
                <c:pt idx="15">
                  <c:v>1.5572646716982477</c:v>
                </c:pt>
                <c:pt idx="16">
                  <c:v>1.669933944431556</c:v>
                </c:pt>
                <c:pt idx="17">
                  <c:v>1.8290317827635114</c:v>
                </c:pt>
                <c:pt idx="18">
                  <c:v>2.0328375776632654</c:v>
                </c:pt>
              </c:numCache>
            </c:numRef>
          </c:val>
          <c:smooth val="0"/>
        </c:ser>
        <c:ser>
          <c:idx val="3"/>
          <c:order val="3"/>
          <c:tx>
            <c:v>perf 3.5</c:v>
          </c:tx>
          <c:spPr>
            <a:ln w="12700">
              <a:solidFill>
                <a:schemeClr val="tx1"/>
              </a:solidFill>
            </a:ln>
          </c:spPr>
          <c:marker>
            <c:symbol val="x"/>
            <c:size val="5"/>
            <c:spPr>
              <a:noFill/>
              <a:ln w="12700">
                <a:solidFill>
                  <a:schemeClr val="tx1"/>
                </a:solidFill>
              </a:ln>
            </c:spPr>
          </c:marker>
          <c:val>
            <c:numRef>
              <c:f>'TS Heat 16K 512 5res (2)'!$F$77:$F$95</c:f>
              <c:numCache>
                <c:formatCode>General</c:formatCode>
                <c:ptCount val="19"/>
                <c:pt idx="0">
                  <c:v>1.0267843925431628</c:v>
                </c:pt>
                <c:pt idx="1">
                  <c:v>1.0979867112108488</c:v>
                </c:pt>
                <c:pt idx="2">
                  <c:v>1.1774546057090318</c:v>
                </c:pt>
                <c:pt idx="3">
                  <c:v>1.3078002318944022</c:v>
                </c:pt>
                <c:pt idx="5">
                  <c:v>1.1586567280205979</c:v>
                </c:pt>
                <c:pt idx="6">
                  <c:v>1.2366195070083552</c:v>
                </c:pt>
                <c:pt idx="7">
                  <c:v>1.375949090362609</c:v>
                </c:pt>
                <c:pt idx="8">
                  <c:v>1.720324007269894</c:v>
                </c:pt>
                <c:pt idx="10">
                  <c:v>1.4029697538201911</c:v>
                </c:pt>
                <c:pt idx="11">
                  <c:v>1.6394223644735315</c:v>
                </c:pt>
                <c:pt idx="12">
                  <c:v>1.8754142364108721</c:v>
                </c:pt>
                <c:pt idx="13">
                  <c:v>2.0743382427666335</c:v>
                </c:pt>
                <c:pt idx="15">
                  <c:v>1.6592516551985335</c:v>
                </c:pt>
                <c:pt idx="16">
                  <c:v>1.7333287315792922</c:v>
                </c:pt>
                <c:pt idx="17">
                  <c:v>1.9787089681189238</c:v>
                </c:pt>
                <c:pt idx="18">
                  <c:v>2.2819353002599847</c:v>
                </c:pt>
              </c:numCache>
            </c:numRef>
          </c:val>
          <c:smooth val="0"/>
        </c:ser>
        <c:ser>
          <c:idx val="4"/>
          <c:order val="4"/>
          <c:tx>
            <c:v>perf 4</c:v>
          </c:tx>
          <c:spPr>
            <a:ln w="12700">
              <a:solidFill>
                <a:schemeClr val="tx1"/>
              </a:solidFill>
            </a:ln>
          </c:spPr>
          <c:marker>
            <c:symbol val="square"/>
            <c:size val="5"/>
            <c:spPr>
              <a:solidFill>
                <a:srgbClr val="A50021"/>
              </a:solidFill>
              <a:ln>
                <a:solidFill>
                  <a:schemeClr val="tx1"/>
                </a:solidFill>
              </a:ln>
            </c:spPr>
          </c:marker>
          <c:val>
            <c:numRef>
              <c:f>'TS Heat 16K 512 5res (2)'!$F$103:$F$121</c:f>
              <c:numCache>
                <c:formatCode>General</c:formatCode>
                <c:ptCount val="19"/>
                <c:pt idx="0">
                  <c:v>1.0303323703729468</c:v>
                </c:pt>
                <c:pt idx="1">
                  <c:v>1.1199002981912558</c:v>
                </c:pt>
                <c:pt idx="2">
                  <c:v>1.200978922406708</c:v>
                </c:pt>
                <c:pt idx="3">
                  <c:v>1.37512667386674</c:v>
                </c:pt>
                <c:pt idx="5">
                  <c:v>1.2069856107964245</c:v>
                </c:pt>
                <c:pt idx="6">
                  <c:v>1.2979034193528101</c:v>
                </c:pt>
                <c:pt idx="7">
                  <c:v>1.4961502232660762</c:v>
                </c:pt>
                <c:pt idx="8">
                  <c:v>1.789218137612955</c:v>
                </c:pt>
                <c:pt idx="10">
                  <c:v>1.410423514996755</c:v>
                </c:pt>
                <c:pt idx="11">
                  <c:v>1.7003666669447</c:v>
                </c:pt>
                <c:pt idx="12">
                  <c:v>1.9803381789541057</c:v>
                </c:pt>
                <c:pt idx="13">
                  <c:v>2.4244638550998832</c:v>
                </c:pt>
                <c:pt idx="15">
                  <c:v>1.7738673114609267</c:v>
                </c:pt>
                <c:pt idx="16">
                  <c:v>1.9794940282529507</c:v>
                </c:pt>
                <c:pt idx="17">
                  <c:v>2.0375874296951406</c:v>
                </c:pt>
                <c:pt idx="18">
                  <c:v>2.7078442465564918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771008"/>
        <c:axId val="175777664"/>
      </c:lineChart>
      <c:catAx>
        <c:axId val="1757710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 smtClean="0"/>
                  <a:t>Number of big cores</a:t>
                </a:r>
                <a:br>
                  <a:rPr lang="en-US" sz="1400" dirty="0" smtClean="0"/>
                </a:br>
                <a:r>
                  <a:rPr lang="en-US" sz="1400" dirty="0" smtClean="0"/>
                  <a:t>Total number of cores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37417795698924733"/>
              <c:y val="0.86202469135802473"/>
            </c:manualLayout>
          </c:layout>
          <c:overlay val="0"/>
        </c:title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>
                <a:latin typeface="+mn-lt"/>
              </a:defRPr>
            </a:pPr>
            <a:endParaRPr lang="en-US"/>
          </a:p>
        </c:txPr>
        <c:crossAx val="175777664"/>
        <c:crosses val="autoZero"/>
        <c:auto val="1"/>
        <c:lblAlgn val="ctr"/>
        <c:lblOffset val="100"/>
        <c:noMultiLvlLbl val="0"/>
      </c:catAx>
      <c:valAx>
        <c:axId val="175777664"/>
        <c:scaling>
          <c:orientation val="minMax"/>
          <c:max val="2.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>
                <a:latin typeface="+mn-lt"/>
              </a:defRPr>
            </a:pPr>
            <a:endParaRPr lang="en-US"/>
          </a:p>
        </c:txPr>
        <c:crossAx val="17577100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652305555555555"/>
          <c:y val="0.12370023148148149"/>
          <c:w val="0.87662805555555556"/>
          <c:h val="0.55083713450292393"/>
        </c:manualLayout>
      </c:layout>
      <c:lineChart>
        <c:grouping val="standard"/>
        <c:varyColors val="0"/>
        <c:ser>
          <c:idx val="0"/>
          <c:order val="0"/>
          <c:tx>
            <c:v>perf 2</c:v>
          </c:tx>
          <c:spPr>
            <a:ln w="12700">
              <a:solidFill>
                <a:schemeClr val="tx1"/>
              </a:solidFill>
            </a:ln>
          </c:spPr>
          <c:marker>
            <c:symbol val="dash"/>
            <c:size val="5"/>
            <c:spPr>
              <a:noFill/>
              <a:ln w="12700">
                <a:solidFill>
                  <a:schemeClr val="tx1"/>
                </a:solidFill>
              </a:ln>
            </c:spPr>
          </c:marker>
          <c:cat>
            <c:multiLvlStrRef>
              <c:f>'QR 8K 512 kourema'!$A$6:$B$24</c:f>
              <c:multiLvlStrCache>
                <c:ptCount val="19"/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16</c:v>
                  </c:pt>
                  <c:pt idx="10">
                    <c:v>4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5">
                    <c:v>8</c:v>
                  </c:pt>
                  <c:pt idx="16">
                    <c:v>16</c:v>
                  </c:pt>
                  <c:pt idx="17">
                    <c:v>32</c:v>
                  </c:pt>
                  <c:pt idx="18">
                    <c:v>64</c:v>
                  </c:pt>
                </c:lvl>
                <c:lvl>
                  <c:pt idx="0">
                    <c:v>16</c:v>
                  </c:pt>
                  <c:pt idx="5">
                    <c:v>32</c:v>
                  </c:pt>
                  <c:pt idx="10">
                    <c:v>64</c:v>
                  </c:pt>
                  <c:pt idx="15">
                    <c:v>128</c:v>
                  </c:pt>
                </c:lvl>
              </c:multiLvlStrCache>
            </c:multiLvlStrRef>
          </c:cat>
          <c:val>
            <c:numRef>
              <c:f>'QR 8K 512 kourema'!$F$6:$F$24</c:f>
              <c:numCache>
                <c:formatCode>General</c:formatCode>
                <c:ptCount val="19"/>
                <c:pt idx="0">
                  <c:v>0.9921609220511749</c:v>
                </c:pt>
                <c:pt idx="1">
                  <c:v>1.0226422722782349</c:v>
                </c:pt>
                <c:pt idx="2">
                  <c:v>1.0523173956035694</c:v>
                </c:pt>
                <c:pt idx="3">
                  <c:v>1.0870893635247927</c:v>
                </c:pt>
                <c:pt idx="5">
                  <c:v>1.027541247590068</c:v>
                </c:pt>
                <c:pt idx="6">
                  <c:v>1.0911476519445409</c:v>
                </c:pt>
                <c:pt idx="7">
                  <c:v>1.1439312741985668</c:v>
                </c:pt>
                <c:pt idx="8">
                  <c:v>1.2139633739549271</c:v>
                </c:pt>
                <c:pt idx="10">
                  <c:v>1.1798473310661575</c:v>
                </c:pt>
                <c:pt idx="11">
                  <c:v>1.2482602946189596</c:v>
                </c:pt>
                <c:pt idx="12">
                  <c:v>1.2478192940939155</c:v>
                </c:pt>
                <c:pt idx="13">
                  <c:v>1.2643817564507844</c:v>
                </c:pt>
                <c:pt idx="15">
                  <c:v>1.2267681577868845</c:v>
                </c:pt>
                <c:pt idx="16">
                  <c:v>1.2396011121368469</c:v>
                </c:pt>
                <c:pt idx="17">
                  <c:v>1.3102743080840562</c:v>
                </c:pt>
                <c:pt idx="18">
                  <c:v>1.4849949533258315</c:v>
                </c:pt>
              </c:numCache>
            </c:numRef>
          </c:val>
          <c:smooth val="0"/>
        </c:ser>
        <c:ser>
          <c:idx val="1"/>
          <c:order val="1"/>
          <c:tx>
            <c:v>perf 2.5</c:v>
          </c:tx>
          <c:spPr>
            <a:ln w="12700">
              <a:solidFill>
                <a:schemeClr val="tx1"/>
              </a:solidFill>
            </a:ln>
          </c:spPr>
          <c:marker>
            <c:symbol val="circle"/>
            <c:size val="5"/>
            <c:spPr>
              <a:solidFill>
                <a:srgbClr val="CC9900"/>
              </a:solidFill>
              <a:ln w="9525">
                <a:solidFill>
                  <a:schemeClr val="tx1"/>
                </a:solidFill>
              </a:ln>
            </c:spPr>
          </c:marker>
          <c:val>
            <c:numRef>
              <c:f>'QR 8K 512 kourema'!$F$30:$F$48</c:f>
              <c:numCache>
                <c:formatCode>General</c:formatCode>
                <c:ptCount val="19"/>
                <c:pt idx="0">
                  <c:v>1.013000444265117</c:v>
                </c:pt>
                <c:pt idx="1">
                  <c:v>1.0487272961120038</c:v>
                </c:pt>
                <c:pt idx="2">
                  <c:v>1.0879687783870382</c:v>
                </c:pt>
                <c:pt idx="3">
                  <c:v>1.1154653070633145</c:v>
                </c:pt>
                <c:pt idx="5">
                  <c:v>1.0616216142977035</c:v>
                </c:pt>
                <c:pt idx="6">
                  <c:v>1.1267871542199517</c:v>
                </c:pt>
                <c:pt idx="7">
                  <c:v>1.2164590497670567</c:v>
                </c:pt>
                <c:pt idx="8">
                  <c:v>1.3059701848918175</c:v>
                </c:pt>
                <c:pt idx="10">
                  <c:v>1.2083994520525252</c:v>
                </c:pt>
                <c:pt idx="11">
                  <c:v>1.3020591218673958</c:v>
                </c:pt>
                <c:pt idx="12">
                  <c:v>1.3063254532052408</c:v>
                </c:pt>
                <c:pt idx="13">
                  <c:v>1.3993341906731487</c:v>
                </c:pt>
                <c:pt idx="15">
                  <c:v>1.2928935741456848</c:v>
                </c:pt>
                <c:pt idx="16">
                  <c:v>1.3055415247675719</c:v>
                </c:pt>
                <c:pt idx="17">
                  <c:v>1.3378527828684592</c:v>
                </c:pt>
                <c:pt idx="18">
                  <c:v>1.6272678311845523</c:v>
                </c:pt>
              </c:numCache>
            </c:numRef>
          </c:val>
          <c:smooth val="0"/>
        </c:ser>
        <c:ser>
          <c:idx val="2"/>
          <c:order val="2"/>
          <c:tx>
            <c:v>perf 3</c:v>
          </c:tx>
          <c:spPr>
            <a:ln w="12700">
              <a:solidFill>
                <a:schemeClr val="tx1"/>
              </a:solidFill>
            </a:ln>
          </c:spPr>
          <c:marker>
            <c:spPr>
              <a:solidFill>
                <a:srgbClr val="669900"/>
              </a:solidFill>
              <a:ln>
                <a:solidFill>
                  <a:schemeClr val="tx1"/>
                </a:solidFill>
              </a:ln>
            </c:spPr>
          </c:marker>
          <c:val>
            <c:numRef>
              <c:f>'QR 8K 512 kourema'!$F$55:$F$73</c:f>
              <c:numCache>
                <c:formatCode>General</c:formatCode>
                <c:ptCount val="19"/>
                <c:pt idx="0">
                  <c:v>1.0151069747626509</c:v>
                </c:pt>
                <c:pt idx="1">
                  <c:v>1.0730248556362783</c:v>
                </c:pt>
                <c:pt idx="2">
                  <c:v>1.1032183946620655</c:v>
                </c:pt>
                <c:pt idx="3">
                  <c:v>1.1678858315089147</c:v>
                </c:pt>
                <c:pt idx="5">
                  <c:v>1.0971449096161223</c:v>
                </c:pt>
                <c:pt idx="6">
                  <c:v>1.1900391828217036</c:v>
                </c:pt>
                <c:pt idx="7">
                  <c:v>1.2858682662808572</c:v>
                </c:pt>
                <c:pt idx="8">
                  <c:v>1.4070596757005642</c:v>
                </c:pt>
                <c:pt idx="10">
                  <c:v>1.2712368951949604</c:v>
                </c:pt>
                <c:pt idx="11">
                  <c:v>1.3183525401883267</c:v>
                </c:pt>
                <c:pt idx="12">
                  <c:v>1.3152852158414925</c:v>
                </c:pt>
                <c:pt idx="13">
                  <c:v>1.3613172858248865</c:v>
                </c:pt>
                <c:pt idx="15">
                  <c:v>1.321152183546388</c:v>
                </c:pt>
                <c:pt idx="16">
                  <c:v>1.2948779885725488</c:v>
                </c:pt>
                <c:pt idx="17">
                  <c:v>1.3970720306829345</c:v>
                </c:pt>
                <c:pt idx="18">
                  <c:v>1.6239881509364222</c:v>
                </c:pt>
              </c:numCache>
            </c:numRef>
          </c:val>
          <c:smooth val="0"/>
        </c:ser>
        <c:ser>
          <c:idx val="3"/>
          <c:order val="3"/>
          <c:tx>
            <c:v>perf 3.5</c:v>
          </c:tx>
          <c:spPr>
            <a:ln w="12700">
              <a:solidFill>
                <a:schemeClr val="tx1"/>
              </a:solidFill>
            </a:ln>
          </c:spPr>
          <c:marker>
            <c:symbol val="x"/>
            <c:size val="5"/>
            <c:spPr>
              <a:noFill/>
              <a:ln w="12700">
                <a:solidFill>
                  <a:schemeClr val="tx1"/>
                </a:solidFill>
              </a:ln>
            </c:spPr>
          </c:marker>
          <c:val>
            <c:numRef>
              <c:f>'QR 8K 512 kourema'!$F$80:$F$98</c:f>
              <c:numCache>
                <c:formatCode>General</c:formatCode>
                <c:ptCount val="19"/>
                <c:pt idx="0">
                  <c:v>1.0225487843755396</c:v>
                </c:pt>
                <c:pt idx="1">
                  <c:v>1.0785410293892774</c:v>
                </c:pt>
                <c:pt idx="2">
                  <c:v>1.1234897123692649</c:v>
                </c:pt>
                <c:pt idx="3">
                  <c:v>1.2162952882960911</c:v>
                </c:pt>
                <c:pt idx="5">
                  <c:v>1.1021520766722011</c:v>
                </c:pt>
                <c:pt idx="6">
                  <c:v>1.1841203831582194</c:v>
                </c:pt>
                <c:pt idx="7">
                  <c:v>1.3118366748006836</c:v>
                </c:pt>
                <c:pt idx="8">
                  <c:v>1.4191756342716597</c:v>
                </c:pt>
                <c:pt idx="10">
                  <c:v>1.3049919057423951</c:v>
                </c:pt>
                <c:pt idx="11">
                  <c:v>1.332731255662017</c:v>
                </c:pt>
                <c:pt idx="12">
                  <c:v>1.4194232614679589</c:v>
                </c:pt>
                <c:pt idx="13">
                  <c:v>1.3938188649282635</c:v>
                </c:pt>
                <c:pt idx="15">
                  <c:v>1.3455857956490558</c:v>
                </c:pt>
                <c:pt idx="16">
                  <c:v>1.3506152071152404</c:v>
                </c:pt>
                <c:pt idx="17">
                  <c:v>1.4258700265243101</c:v>
                </c:pt>
                <c:pt idx="18">
                  <c:v>1.6482384915880406</c:v>
                </c:pt>
              </c:numCache>
            </c:numRef>
          </c:val>
          <c:smooth val="0"/>
        </c:ser>
        <c:ser>
          <c:idx val="4"/>
          <c:order val="4"/>
          <c:tx>
            <c:v>perf 4</c:v>
          </c:tx>
          <c:spPr>
            <a:ln w="12700">
              <a:solidFill>
                <a:schemeClr val="tx1"/>
              </a:solidFill>
            </a:ln>
          </c:spPr>
          <c:marker>
            <c:symbol val="square"/>
            <c:size val="5"/>
            <c:spPr>
              <a:solidFill>
                <a:srgbClr val="A50021"/>
              </a:solidFill>
              <a:ln>
                <a:solidFill>
                  <a:schemeClr val="tx1"/>
                </a:solidFill>
              </a:ln>
            </c:spPr>
          </c:marker>
          <c:val>
            <c:numRef>
              <c:f>'QR 8K 512 kourema'!$F$107:$F$125</c:f>
              <c:numCache>
                <c:formatCode>General</c:formatCode>
                <c:ptCount val="19"/>
                <c:pt idx="0">
                  <c:v>1.0477981747483303</c:v>
                </c:pt>
                <c:pt idx="1">
                  <c:v>1.0941171647066625</c:v>
                </c:pt>
                <c:pt idx="2">
                  <c:v>1.148678899595591</c:v>
                </c:pt>
                <c:pt idx="3">
                  <c:v>1.2494912613765097</c:v>
                </c:pt>
                <c:pt idx="5">
                  <c:v>1.1409310452247898</c:v>
                </c:pt>
                <c:pt idx="6">
                  <c:v>1.2366866452417287</c:v>
                </c:pt>
                <c:pt idx="7">
                  <c:v>1.4130897278597425</c:v>
                </c:pt>
                <c:pt idx="8">
                  <c:v>1.433401473894337</c:v>
                </c:pt>
                <c:pt idx="10">
                  <c:v>1.3363375487735745</c:v>
                </c:pt>
                <c:pt idx="11">
                  <c:v>1.3552652055314975</c:v>
                </c:pt>
                <c:pt idx="12">
                  <c:v>1.3755110569143667</c:v>
                </c:pt>
                <c:pt idx="13">
                  <c:v>1.4894310446686625</c:v>
                </c:pt>
                <c:pt idx="15">
                  <c:v>1.418786589992624</c:v>
                </c:pt>
                <c:pt idx="16">
                  <c:v>1.4378615417736855</c:v>
                </c:pt>
                <c:pt idx="17">
                  <c:v>1.5270073039449605</c:v>
                </c:pt>
                <c:pt idx="18">
                  <c:v>1.6676021006448918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825280"/>
        <c:axId val="175827200"/>
      </c:lineChart>
      <c:catAx>
        <c:axId val="17582528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175827200"/>
        <c:crosses val="autoZero"/>
        <c:auto val="1"/>
        <c:lblAlgn val="ctr"/>
        <c:lblOffset val="100"/>
        <c:noMultiLvlLbl val="0"/>
      </c:catAx>
      <c:valAx>
        <c:axId val="175827200"/>
        <c:scaling>
          <c:orientation val="minMax"/>
          <c:max val="1.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175825280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921024"/>
        <c:axId val="175922560"/>
      </c:lineChart>
      <c:catAx>
        <c:axId val="17592102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5922560"/>
        <c:crosses val="autoZero"/>
        <c:auto val="1"/>
        <c:lblAlgn val="ctr"/>
        <c:lblOffset val="100"/>
        <c:noMultiLvlLbl val="0"/>
      </c:catAx>
      <c:valAx>
        <c:axId val="17592256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lang="en-US" sz="1600" noProof="0"/>
                </a:pPr>
                <a:r>
                  <a:rPr lang="en-US" sz="1600" baseline="0" noProof="0" dirty="0" smtClean="0"/>
                  <a:t>Improvement over BF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5921024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945408"/>
        <c:axId val="47722496"/>
      </c:lineChart>
      <c:catAx>
        <c:axId val="489454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47722496"/>
        <c:crosses val="autoZero"/>
        <c:auto val="1"/>
        <c:lblAlgn val="ctr"/>
        <c:lblOffset val="100"/>
        <c:noMultiLvlLbl val="0"/>
      </c:catAx>
      <c:valAx>
        <c:axId val="477224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s-ES" sz="1600" baseline="0" dirty="0" smtClean="0"/>
                  <a:t> </a:t>
                </a:r>
                <a:r>
                  <a:rPr lang="es-ES" sz="1600" dirty="0" err="1" smtClean="0"/>
                  <a:t>Speedup</a:t>
                </a:r>
                <a:r>
                  <a:rPr lang="es-ES" sz="1600" dirty="0" smtClean="0"/>
                  <a:t> </a:t>
                </a:r>
                <a:r>
                  <a:rPr lang="es-ES" sz="1600" dirty="0" err="1"/>
                  <a:t>over</a:t>
                </a:r>
                <a:r>
                  <a:rPr lang="es-ES" sz="1600" baseline="0" dirty="0"/>
                  <a:t> </a:t>
                </a:r>
                <a:r>
                  <a:rPr lang="es-ES" sz="1600" baseline="0" dirty="0" err="1"/>
                  <a:t>little</a:t>
                </a:r>
                <a:r>
                  <a:rPr lang="es-ES" sz="1600" baseline="0" dirty="0"/>
                  <a:t> (</a:t>
                </a:r>
                <a:r>
                  <a:rPr lang="es-ES" sz="1600" baseline="0" dirty="0" err="1"/>
                  <a:t>lines</a:t>
                </a:r>
                <a:r>
                  <a:rPr lang="es-ES" sz="1600" baseline="0" dirty="0"/>
                  <a:t>) </a:t>
                </a:r>
                <a:endParaRPr lang="es-E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48945408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7160034722222219"/>
        </c:manualLayout>
      </c:layout>
      <c:barChart>
        <c:barDir val="col"/>
        <c:grouping val="clustered"/>
        <c:varyColors val="0"/>
        <c:ser>
          <c:idx val="0"/>
          <c:order val="0"/>
          <c:tx>
            <c:v>SS FLEX</c:v>
          </c:tx>
          <c:spPr>
            <a:solidFill>
              <a:srgbClr val="4F81BD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'Chol 8K 1024'!$A$67:$B$75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'Chol 8K 1024'!$C$67:$C$75</c:f>
              <c:numCache>
                <c:formatCode>General</c:formatCode>
                <c:ptCount val="9"/>
                <c:pt idx="0">
                  <c:v>1.0344988438987286</c:v>
                </c:pt>
                <c:pt idx="1">
                  <c:v>1.0748933730747481</c:v>
                </c:pt>
                <c:pt idx="2">
                  <c:v>1.094277004976028</c:v>
                </c:pt>
                <c:pt idx="3">
                  <c:v>1.0850012534369022</c:v>
                </c:pt>
                <c:pt idx="4">
                  <c:v>1.1205102751628755</c:v>
                </c:pt>
                <c:pt idx="5">
                  <c:v>1.2288634583079747</c:v>
                </c:pt>
                <c:pt idx="6">
                  <c:v>1.1901329537774008</c:v>
                </c:pt>
                <c:pt idx="7">
                  <c:v>1.2966084466921781</c:v>
                </c:pt>
                <c:pt idx="8">
                  <c:v>1.282754409992199</c:v>
                </c:pt>
              </c:numCache>
            </c:numRef>
          </c:val>
        </c:ser>
        <c:ser>
          <c:idx val="1"/>
          <c:order val="1"/>
          <c:tx>
            <c:v>SS STRICT</c:v>
          </c:tx>
          <c:spPr>
            <a:solidFill>
              <a:srgbClr val="C0504D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'Chol 8K 1024'!$A$67:$B$75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'Chol 8K 1024'!$C$79:$C$87</c:f>
              <c:numCache>
                <c:formatCode>General</c:formatCode>
                <c:ptCount val="9"/>
                <c:pt idx="0">
                  <c:v>1.0376975575005667</c:v>
                </c:pt>
                <c:pt idx="1">
                  <c:v>1.0515955013202285</c:v>
                </c:pt>
                <c:pt idx="2">
                  <c:v>1.0785775300293654</c:v>
                </c:pt>
                <c:pt idx="3">
                  <c:v>1.0735342929022784</c:v>
                </c:pt>
                <c:pt idx="4">
                  <c:v>1.066143990536347</c:v>
                </c:pt>
                <c:pt idx="5">
                  <c:v>1.165390745280992</c:v>
                </c:pt>
                <c:pt idx="6">
                  <c:v>1.1589663212135524</c:v>
                </c:pt>
                <c:pt idx="7">
                  <c:v>1.2254652796621177</c:v>
                </c:pt>
                <c:pt idx="8">
                  <c:v>1.2240494588409563</c:v>
                </c:pt>
              </c:numCache>
            </c:numRef>
          </c:val>
        </c:ser>
        <c:ser>
          <c:idx val="2"/>
          <c:order val="2"/>
          <c:tx>
            <c:v>2DS FLEX</c:v>
          </c:tx>
          <c:spPr>
            <a:solidFill>
              <a:srgbClr val="9BBB59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'Chol 8K 1024'!$A$67:$B$75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'Chol 8K 1024'!$C$91:$C$99</c:f>
              <c:numCache>
                <c:formatCode>General</c:formatCode>
                <c:ptCount val="9"/>
                <c:pt idx="0">
                  <c:v>1.0257471674208076</c:v>
                </c:pt>
                <c:pt idx="1">
                  <c:v>1.0416706206406896</c:v>
                </c:pt>
                <c:pt idx="2">
                  <c:v>1.062894058835278</c:v>
                </c:pt>
                <c:pt idx="3">
                  <c:v>1.054386708034817</c:v>
                </c:pt>
                <c:pt idx="4">
                  <c:v>1.040078961749535</c:v>
                </c:pt>
                <c:pt idx="5">
                  <c:v>1.1314248046299153</c:v>
                </c:pt>
                <c:pt idx="6">
                  <c:v>1.1048246593884274</c:v>
                </c:pt>
                <c:pt idx="7">
                  <c:v>1.1941358251013081</c:v>
                </c:pt>
                <c:pt idx="8">
                  <c:v>1.2015793454175911</c:v>
                </c:pt>
              </c:numCache>
            </c:numRef>
          </c:val>
        </c:ser>
        <c:ser>
          <c:idx val="3"/>
          <c:order val="3"/>
          <c:tx>
            <c:v>2DS STRICT</c:v>
          </c:tx>
          <c:spPr>
            <a:solidFill>
              <a:srgbClr val="8064A2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invertIfNegative val="0"/>
          <c:cat>
            <c:multiLvlStrRef>
              <c:f>'Chol 8K 1024'!$A$67:$B$75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'Chol 8K 1024'!$C$104:$C$112</c:f>
              <c:numCache>
                <c:formatCode>General</c:formatCode>
                <c:ptCount val="9"/>
                <c:pt idx="0">
                  <c:v>1.0260162815925886</c:v>
                </c:pt>
                <c:pt idx="1">
                  <c:v>1.0112508718527853</c:v>
                </c:pt>
                <c:pt idx="2">
                  <c:v>1.0530806190452147</c:v>
                </c:pt>
                <c:pt idx="3">
                  <c:v>1.0292422763454236</c:v>
                </c:pt>
                <c:pt idx="4">
                  <c:v>1.0321305283919444</c:v>
                </c:pt>
                <c:pt idx="5">
                  <c:v>1.0880940724017079</c:v>
                </c:pt>
                <c:pt idx="6">
                  <c:v>1.1239453366387824</c:v>
                </c:pt>
                <c:pt idx="7">
                  <c:v>1.1892547963039273</c:v>
                </c:pt>
                <c:pt idx="8">
                  <c:v>1.1595716432919978</c:v>
                </c:pt>
              </c:numCache>
            </c:numRef>
          </c:val>
        </c:ser>
        <c:ser>
          <c:idx val="10"/>
          <c:order val="4"/>
          <c:tx>
            <c:v>dHEFT</c:v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</c:spPr>
          <c:invertIfNegative val="0"/>
          <c:val>
            <c:numRef>
              <c:f>'Chol 8K 1024'!$S$5:$S$13</c:f>
              <c:numCache>
                <c:formatCode>General</c:formatCode>
                <c:ptCount val="9"/>
                <c:pt idx="0">
                  <c:v>1.0355396588829202</c:v>
                </c:pt>
                <c:pt idx="1">
                  <c:v>1.0246871780725073</c:v>
                </c:pt>
                <c:pt idx="2">
                  <c:v>1.0136477275336289</c:v>
                </c:pt>
                <c:pt idx="3">
                  <c:v>1.009576599083128</c:v>
                </c:pt>
                <c:pt idx="4">
                  <c:v>1.0119394536635131</c:v>
                </c:pt>
                <c:pt idx="5">
                  <c:v>1.0778361938458825</c:v>
                </c:pt>
                <c:pt idx="6">
                  <c:v>1.0938286024512163</c:v>
                </c:pt>
                <c:pt idx="7">
                  <c:v>1.1386087454745288</c:v>
                </c:pt>
                <c:pt idx="8">
                  <c:v>1.1027830852264557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878720"/>
        <c:axId val="48880640"/>
      </c:barChart>
      <c:lineChart>
        <c:grouping val="standard"/>
        <c:varyColors val="0"/>
        <c:ser>
          <c:idx val="9"/>
          <c:order val="5"/>
          <c:spPr>
            <a:ln w="12700">
              <a:solidFill>
                <a:sysClr val="windowText" lastClr="000000"/>
              </a:solidFill>
            </a:ln>
          </c:spPr>
          <c:marker>
            <c:symbol val="x"/>
            <c:size val="5"/>
            <c:spPr>
              <a:noFill/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1024'!$R$5:$R$13</c:f>
              <c:numCache>
                <c:formatCode>General</c:formatCode>
                <c:ptCount val="9"/>
                <c:pt idx="0">
                  <c:v>3.170531809444614</c:v>
                </c:pt>
                <c:pt idx="1">
                  <c:v>3.8735193715451399</c:v>
                </c:pt>
                <c:pt idx="2">
                  <c:v>4.4776489852125483</c:v>
                </c:pt>
                <c:pt idx="3">
                  <c:v>5.4884584027298136</c:v>
                </c:pt>
                <c:pt idx="4">
                  <c:v>5.0118157021060199</c:v>
                </c:pt>
                <c:pt idx="5">
                  <c:v>6.3044391955705699</c:v>
                </c:pt>
                <c:pt idx="6">
                  <c:v>7.2639257340379304</c:v>
                </c:pt>
                <c:pt idx="7">
                  <c:v>7.4204085486069902</c:v>
                </c:pt>
                <c:pt idx="8">
                  <c:v>8.0309536756504833</c:v>
                </c:pt>
              </c:numCache>
            </c:numRef>
          </c:val>
          <c:smooth val="0"/>
        </c:ser>
        <c:ser>
          <c:idx val="8"/>
          <c:order val="6"/>
          <c:tx>
            <c:v>BF</c:v>
          </c:tx>
          <c:spPr>
            <a:ln w="12700">
              <a:solidFill>
                <a:sysClr val="windowText" lastClr="000000"/>
              </a:solidFill>
              <a:prstDash val="sysDash"/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1024'!$I$5:$I$13</c:f>
              <c:numCache>
                <c:formatCode>General</c:formatCode>
                <c:ptCount val="9"/>
                <c:pt idx="0">
                  <c:v>3.0617193482138569</c:v>
                </c:pt>
                <c:pt idx="1">
                  <c:v>3.7801969756579195</c:v>
                </c:pt>
                <c:pt idx="2">
                  <c:v>4.4173620317853448</c:v>
                </c:pt>
                <c:pt idx="3">
                  <c:v>5.4363962157148782</c:v>
                </c:pt>
                <c:pt idx="4">
                  <c:v>4.952683368517552</c:v>
                </c:pt>
                <c:pt idx="5">
                  <c:v>5.8491626385966669</c:v>
                </c:pt>
                <c:pt idx="6">
                  <c:v>6.6408262846298118</c:v>
                </c:pt>
                <c:pt idx="7">
                  <c:v>6.5170837463701776</c:v>
                </c:pt>
                <c:pt idx="8">
                  <c:v>7.2824418357861669</c:v>
                </c:pt>
              </c:numCache>
            </c:numRef>
          </c:val>
          <c:smooth val="0"/>
        </c:ser>
        <c:ser>
          <c:idx val="7"/>
          <c:order val="7"/>
          <c:spPr>
            <a:ln w="12700">
              <a:solidFill>
                <a:sysClr val="windowText" lastClr="000000"/>
              </a:solidFill>
            </a:ln>
          </c:spPr>
          <c:marker>
            <c:symbol val="diamond"/>
            <c:size val="7"/>
            <c:spPr>
              <a:solidFill>
                <a:srgbClr val="8064A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1024'!$I$55:$I$63</c:f>
              <c:numCache>
                <c:formatCode>General</c:formatCode>
                <c:ptCount val="9"/>
                <c:pt idx="0">
                  <c:v>3.1413739009344659</c:v>
                </c:pt>
                <c:pt idx="1">
                  <c:v>3.8227274874093333</c:v>
                </c:pt>
                <c:pt idx="2">
                  <c:v>4.651838342979338</c:v>
                </c:pt>
                <c:pt idx="3">
                  <c:v>5.5953688161780271</c:v>
                </c:pt>
                <c:pt idx="4">
                  <c:v>5.111815702106016</c:v>
                </c:pt>
                <c:pt idx="5">
                  <c:v>6.3644391955705659</c:v>
                </c:pt>
                <c:pt idx="6">
                  <c:v>7.463925734037927</c:v>
                </c:pt>
                <c:pt idx="7">
                  <c:v>7.7504731032851009</c:v>
                </c:pt>
                <c:pt idx="8">
                  <c:v>8.4445130467009584</c:v>
                </c:pt>
              </c:numCache>
            </c:numRef>
          </c:val>
          <c:smooth val="0"/>
        </c:ser>
        <c:ser>
          <c:idx val="6"/>
          <c:order val="8"/>
          <c:spPr>
            <a:ln w="12700">
              <a:solidFill>
                <a:sysClr val="windowText" lastClr="000000"/>
              </a:solidFill>
            </a:ln>
          </c:spPr>
          <c:marker>
            <c:symbol val="triangle"/>
            <c:size val="5"/>
            <c:spPr>
              <a:solidFill>
                <a:srgbClr val="9BBB59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1024'!$I$42:$I$50</c:f>
              <c:numCache>
                <c:formatCode>General</c:formatCode>
                <c:ptCount val="9"/>
                <c:pt idx="0">
                  <c:v>3.1405499488678452</c:v>
                </c:pt>
                <c:pt idx="1">
                  <c:v>3.9377201297776425</c:v>
                </c:pt>
                <c:pt idx="2">
                  <c:v>4.6951878593091756</c:v>
                </c:pt>
                <c:pt idx="3">
                  <c:v>5.7320639094605479</c:v>
                </c:pt>
                <c:pt idx="4">
                  <c:v>5.1511817758019243</c:v>
                </c:pt>
                <c:pt idx="5">
                  <c:v>6.6178876956228336</c:v>
                </c:pt>
                <c:pt idx="6">
                  <c:v>7.3369486379738476</c:v>
                </c:pt>
                <c:pt idx="7">
                  <c:v>7.7822831767260761</c:v>
                </c:pt>
                <c:pt idx="8">
                  <c:v>8.7504316940856235</c:v>
                </c:pt>
              </c:numCache>
            </c:numRef>
          </c:val>
          <c:smooth val="0"/>
        </c:ser>
        <c:ser>
          <c:idx val="5"/>
          <c:order val="9"/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C0504D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1024'!$I$30:$I$38</c:f>
              <c:numCache>
                <c:formatCode>General</c:formatCode>
                <c:ptCount val="9"/>
                <c:pt idx="0">
                  <c:v>3.1771386893937459</c:v>
                </c:pt>
                <c:pt idx="1">
                  <c:v>3.9752381337062013</c:v>
                </c:pt>
                <c:pt idx="2">
                  <c:v>4.7644674294885361</c:v>
                </c:pt>
                <c:pt idx="3">
                  <c:v>5.8361577673740941</c:v>
                </c:pt>
                <c:pt idx="4">
                  <c:v>5.2802736103742998</c:v>
                </c:pt>
                <c:pt idx="5">
                  <c:v>6.8165600066639032</c:v>
                </c:pt>
                <c:pt idx="6">
                  <c:v>7.6964940089156748</c:v>
                </c:pt>
                <c:pt idx="7">
                  <c:v>7.9864598558269719</c:v>
                </c:pt>
                <c:pt idx="8">
                  <c:v>8.9140689881347974</c:v>
                </c:pt>
              </c:numCache>
            </c:numRef>
          </c:val>
          <c:smooth val="0"/>
        </c:ser>
        <c:ser>
          <c:idx val="4"/>
          <c:order val="10"/>
          <c:tx>
            <c:v>SS FLEX-sp</c:v>
          </c:tx>
          <c:spPr>
            <a:ln w="12700" cmpd="sng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4F81BD"/>
              </a:solidFill>
              <a:ln w="9525" cmpd="sng">
                <a:solidFill>
                  <a:sysClr val="windowText" lastClr="000000"/>
                </a:solidFill>
              </a:ln>
            </c:spPr>
          </c:marker>
          <c:val>
            <c:numRef>
              <c:f>'Chol 8K 1024'!$I$18:$I$26</c:f>
              <c:numCache>
                <c:formatCode>General</c:formatCode>
                <c:ptCount val="9"/>
                <c:pt idx="0">
                  <c:v>3.1673451260696037</c:v>
                </c:pt>
                <c:pt idx="1">
                  <c:v>4.0633086780519028</c:v>
                </c:pt>
                <c:pt idx="2">
                  <c:v>4.8338176940368891</c:v>
                </c:pt>
                <c:pt idx="3">
                  <c:v>5.8984967082302751</c:v>
                </c:pt>
                <c:pt idx="4">
                  <c:v>5.5495326040521995</c:v>
                </c:pt>
                <c:pt idx="5">
                  <c:v>7.1878222282716981</c:v>
                </c:pt>
                <c:pt idx="6">
                  <c:v>7.9034662016490795</c:v>
                </c:pt>
                <c:pt idx="7">
                  <c:v>8.4501058333438781</c:v>
                </c:pt>
                <c:pt idx="8">
                  <c:v>9.3415843803663901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052224"/>
        <c:axId val="148050688"/>
      </c:lineChart>
      <c:catAx>
        <c:axId val="4887872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48880640"/>
        <c:crossesAt val="0.95000000000000007"/>
        <c:auto val="1"/>
        <c:lblAlgn val="ctr"/>
        <c:lblOffset val="100"/>
        <c:noMultiLvlLbl val="0"/>
      </c:catAx>
      <c:valAx>
        <c:axId val="48880640"/>
        <c:scaling>
          <c:orientation val="minMax"/>
          <c:max val="1.35"/>
          <c:min val="0.95000000000000007"/>
        </c:scaling>
        <c:delete val="0"/>
        <c:axPos val="l"/>
        <c:majorGridlines>
          <c:spPr>
            <a:ln>
              <a:prstDash val="sysDot"/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48878720"/>
        <c:crosses val="autoZero"/>
        <c:crossBetween val="between"/>
        <c:majorUnit val="5.000000000000001E-2"/>
      </c:valAx>
      <c:valAx>
        <c:axId val="148050688"/>
        <c:scaling>
          <c:orientation val="minMax"/>
          <c:max val="12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48052224"/>
        <c:crosses val="max"/>
        <c:crossBetween val="between"/>
      </c:valAx>
      <c:catAx>
        <c:axId val="148052224"/>
        <c:scaling>
          <c:orientation val="minMax"/>
        </c:scaling>
        <c:delete val="1"/>
        <c:axPos val="b"/>
        <c:majorTickMark val="out"/>
        <c:minorTickMark val="none"/>
        <c:tickLblPos val="nextTo"/>
        <c:crossAx val="148050688"/>
        <c:crosses val="autoZero"/>
        <c:auto val="1"/>
        <c:lblAlgn val="ctr"/>
        <c:lblOffset val="100"/>
        <c:noMultiLvlLbl val="0"/>
      </c:catAx>
      <c:spPr>
        <a:ln>
          <a:solidFill>
            <a:sysClr val="window" lastClr="FFFFFF">
              <a:lumMod val="65000"/>
            </a:sysClr>
          </a:solidFill>
        </a:ln>
      </c:spPr>
    </c:plotArea>
    <c:legend>
      <c:legendPos val="r"/>
      <c:legendEntry>
        <c:idx val="5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ayout>
        <c:manualLayout>
          <c:xMode val="edge"/>
          <c:yMode val="edge"/>
          <c:x val="2.523534025696687E-3"/>
          <c:y val="2.4197569444444445E-2"/>
          <c:w val="0.98760773809523805"/>
          <c:h val="6.4295486111111105E-2"/>
        </c:manualLayout>
      </c:layout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91043625819287"/>
          <c:y val="0.68103018372703417"/>
          <c:w val="0.83902426217719939"/>
          <c:h val="4.8452172645086042E-2"/>
        </c:manualLayout>
      </c:layout>
      <c:lineChart>
        <c:grouping val="standard"/>
        <c:varyColors val="0"/>
        <c:ser>
          <c:idx val="0"/>
          <c:order val="0"/>
          <c:tx>
            <c:v>SS FLEX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4F81BD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1"/>
          <c:order val="1"/>
          <c:tx>
            <c:v>SS STRICT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rgbClr val="C0504D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1024'!$S$19:$S$23</c:f>
              <c:numCache>
                <c:formatCode>General</c:formatCode>
                <c:ptCount val="5"/>
              </c:numCache>
            </c:numRef>
          </c:val>
          <c:smooth val="0"/>
        </c:ser>
        <c:ser>
          <c:idx val="2"/>
          <c:order val="2"/>
          <c:tx>
            <c:v>2DS FLEX</c:v>
          </c:tx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9BBB59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1024'!$S$15:$S$22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3"/>
          <c:order val="3"/>
          <c:tx>
            <c:v>2DS STRICT</c:v>
          </c:tx>
          <c:spPr>
            <a:ln w="12700"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marker>
            <c:symbol val="diamond"/>
            <c:size val="7"/>
            <c:spPr>
              <a:solidFill>
                <a:srgbClr val="8064A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10"/>
          <c:order val="4"/>
          <c:tx>
            <c:v>dHEFT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x"/>
            <c:size val="5"/>
            <c:spPr>
              <a:noFill/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1024'!$S$16:$S$24</c:f>
              <c:numCache>
                <c:formatCode>General</c:formatCode>
                <c:ptCount val="9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077568"/>
        <c:axId val="148092032"/>
      </c:lineChart>
      <c:catAx>
        <c:axId val="1480775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00" b="0">
                <a:solidFill>
                  <a:schemeClr val="bg1"/>
                </a:solidFill>
              </a:defRPr>
            </a:pPr>
            <a:endParaRPr lang="en-US"/>
          </a:p>
        </c:txPr>
        <c:crossAx val="148092032"/>
        <c:crossesAt val="0.95000000000000007"/>
        <c:auto val="1"/>
        <c:lblAlgn val="ctr"/>
        <c:lblOffset val="100"/>
        <c:noMultiLvlLbl val="0"/>
      </c:catAx>
      <c:valAx>
        <c:axId val="148092032"/>
        <c:scaling>
          <c:orientation val="minMax"/>
          <c:max val="5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14807756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"/>
          <c:y val="3.3896666775984775E-2"/>
          <c:w val="1"/>
          <c:h val="9.6687834103450609E-2"/>
        </c:manualLayout>
      </c:layout>
      <c:overlay val="0"/>
      <c:txPr>
        <a:bodyPr/>
        <a:lstStyle/>
        <a:p>
          <a:pPr>
            <a:defRPr b="1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'Chol 8K 512'!$U$41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val>
            <c:numRef>
              <c:f>'Chol 8K 512'!$W$41:$W$49</c:f>
              <c:numCache>
                <c:formatCode>General</c:formatCode>
                <c:ptCount val="9"/>
                <c:pt idx="0">
                  <c:v>157.29876239999999</c:v>
                </c:pt>
                <c:pt idx="1">
                  <c:v>38.121892199999998</c:v>
                </c:pt>
                <c:pt idx="2">
                  <c:v>31.354469600000002</c:v>
                </c:pt>
                <c:pt idx="3">
                  <c:v>25.526403599999998</c:v>
                </c:pt>
                <c:pt idx="4">
                  <c:v>26.783543600000002</c:v>
                </c:pt>
                <c:pt idx="5">
                  <c:v>20.0283643</c:v>
                </c:pt>
                <c:pt idx="6">
                  <c:v>17.658963700000001</c:v>
                </c:pt>
                <c:pt idx="7">
                  <c:v>16.199653300000001</c:v>
                </c:pt>
                <c:pt idx="8">
                  <c:v>13.8297889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124416"/>
        <c:axId val="148125952"/>
      </c:lineChart>
      <c:catAx>
        <c:axId val="14812441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48125952"/>
        <c:crosses val="autoZero"/>
        <c:auto val="1"/>
        <c:lblAlgn val="ctr"/>
        <c:lblOffset val="100"/>
        <c:noMultiLvlLbl val="0"/>
      </c:catAx>
      <c:valAx>
        <c:axId val="14812595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lang="en-US" sz="1600" noProof="0"/>
                </a:pPr>
                <a:r>
                  <a:rPr lang="en-US" sz="1600" baseline="0" noProof="0" dirty="0" smtClean="0"/>
                  <a:t>Improvement over BF (bars)</a:t>
                </a:r>
                <a:endParaRPr lang="en-US" sz="1600" noProof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48124416"/>
        <c:crosses val="autoZero"/>
        <c:crossBetween val="between"/>
      </c:valAx>
      <c:spPr>
        <a:noFill/>
        <a:ln w="25400">
          <a:noFill/>
        </a:ln>
        <a:effectLst>
          <a:glow rad="127000">
            <a:schemeClr val="bg1"/>
          </a:glow>
        </a:effectLst>
      </c:spPr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7160034722222219"/>
        </c:manualLayout>
      </c:layout>
      <c:barChart>
        <c:barDir val="col"/>
        <c:grouping val="clustered"/>
        <c:varyColors val="0"/>
        <c:ser>
          <c:idx val="0"/>
          <c:order val="0"/>
          <c:tx>
            <c:v>SS FLEX</c:v>
          </c:tx>
          <c:spPr>
            <a:solidFill>
              <a:srgbClr val="4F81BD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'Chol 8K 512'!$A$65:$B$73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'Chol 8K 512'!$C$65:$C$73</c:f>
              <c:numCache>
                <c:formatCode>General</c:formatCode>
                <c:ptCount val="9"/>
                <c:pt idx="0">
                  <c:v>1.0395631329340689</c:v>
                </c:pt>
                <c:pt idx="1">
                  <c:v>1.0336152651457631</c:v>
                </c:pt>
                <c:pt idx="2">
                  <c:v>1.0922399860772394</c:v>
                </c:pt>
                <c:pt idx="3">
                  <c:v>1.0890049789878442</c:v>
                </c:pt>
                <c:pt idx="4">
                  <c:v>1.0522639932806388</c:v>
                </c:pt>
                <c:pt idx="5">
                  <c:v>1.0467076165625</c:v>
                </c:pt>
                <c:pt idx="6">
                  <c:v>1.039320211644952</c:v>
                </c:pt>
                <c:pt idx="7">
                  <c:v>1.0415966562258105</c:v>
                </c:pt>
                <c:pt idx="8">
                  <c:v>1.0709495869128443</c:v>
                </c:pt>
              </c:numCache>
            </c:numRef>
          </c:val>
        </c:ser>
        <c:ser>
          <c:idx val="1"/>
          <c:order val="1"/>
          <c:tx>
            <c:v>SS STRICT</c:v>
          </c:tx>
          <c:spPr>
            <a:solidFill>
              <a:srgbClr val="C0504D"/>
            </a:solidFill>
            <a:ln>
              <a:solidFill>
                <a:sysClr val="windowText" lastClr="000000"/>
              </a:solidFill>
            </a:ln>
          </c:spPr>
          <c:invertIfNegative val="0"/>
          <c:val>
            <c:numRef>
              <c:f>'Chol 8K 512'!$C$77:$C$85</c:f>
              <c:numCache>
                <c:formatCode>General</c:formatCode>
                <c:ptCount val="9"/>
                <c:pt idx="0">
                  <c:v>1.0380184073471861</c:v>
                </c:pt>
                <c:pt idx="1">
                  <c:v>1.0332940955155985</c:v>
                </c:pt>
                <c:pt idx="2">
                  <c:v>1.0902314423714821</c:v>
                </c:pt>
                <c:pt idx="3">
                  <c:v>1.0861646728457395</c:v>
                </c:pt>
                <c:pt idx="4">
                  <c:v>1.0484004195064269</c:v>
                </c:pt>
                <c:pt idx="5">
                  <c:v>1.0398261964993964</c:v>
                </c:pt>
                <c:pt idx="6">
                  <c:v>1.031552387400732</c:v>
                </c:pt>
                <c:pt idx="7">
                  <c:v>1.0329614348935814</c:v>
                </c:pt>
                <c:pt idx="8">
                  <c:v>1.0609004224691663</c:v>
                </c:pt>
              </c:numCache>
            </c:numRef>
          </c:val>
        </c:ser>
        <c:ser>
          <c:idx val="2"/>
          <c:order val="2"/>
          <c:tx>
            <c:v>2DS FLEX</c:v>
          </c:tx>
          <c:spPr>
            <a:solidFill>
              <a:srgbClr val="9BBB59"/>
            </a:solidFill>
            <a:ln>
              <a:solidFill>
                <a:sysClr val="windowText" lastClr="000000"/>
              </a:solidFill>
            </a:ln>
          </c:spPr>
          <c:invertIfNegative val="0"/>
          <c:val>
            <c:numRef>
              <c:f>'Chol 8K 512'!$C$89:$C$97</c:f>
              <c:numCache>
                <c:formatCode>General</c:formatCode>
                <c:ptCount val="9"/>
                <c:pt idx="0">
                  <c:v>1.0372951978919671</c:v>
                </c:pt>
                <c:pt idx="1">
                  <c:v>1.030062421441899</c:v>
                </c:pt>
                <c:pt idx="2">
                  <c:v>1.0885727187933505</c:v>
                </c:pt>
                <c:pt idx="3">
                  <c:v>1.0846530248567201</c:v>
                </c:pt>
                <c:pt idx="4">
                  <c:v>1.0471652465619783</c:v>
                </c:pt>
                <c:pt idx="5">
                  <c:v>1.0369354985869486</c:v>
                </c:pt>
                <c:pt idx="6">
                  <c:v>1.0261924209614044</c:v>
                </c:pt>
                <c:pt idx="7">
                  <c:v>1.0290780152508607</c:v>
                </c:pt>
                <c:pt idx="8">
                  <c:v>1.0570088710898269</c:v>
                </c:pt>
              </c:numCache>
            </c:numRef>
          </c:val>
        </c:ser>
        <c:ser>
          <c:idx val="3"/>
          <c:order val="3"/>
          <c:tx>
            <c:v>2DS STRICT</c:v>
          </c:tx>
          <c:spPr>
            <a:solidFill>
              <a:srgbClr val="8064A2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invertIfNegative val="0"/>
          <c:val>
            <c:numRef>
              <c:f>'Chol 8K 512'!$C$101:$C$109</c:f>
              <c:numCache>
                <c:formatCode>General</c:formatCode>
                <c:ptCount val="9"/>
                <c:pt idx="0">
                  <c:v>1.037588875512625</c:v>
                </c:pt>
                <c:pt idx="1">
                  <c:v>1.027652849989326</c:v>
                </c:pt>
                <c:pt idx="2">
                  <c:v>1.0872478476862633</c:v>
                </c:pt>
                <c:pt idx="3">
                  <c:v>1.081765228376532</c:v>
                </c:pt>
                <c:pt idx="4">
                  <c:v>1.042969600532593</c:v>
                </c:pt>
                <c:pt idx="5">
                  <c:v>1.0309302372988856</c:v>
                </c:pt>
                <c:pt idx="6">
                  <c:v>1.0269883649909335</c:v>
                </c:pt>
                <c:pt idx="7">
                  <c:v>1.0254842656673122</c:v>
                </c:pt>
                <c:pt idx="8">
                  <c:v>1.0521076220541981</c:v>
                </c:pt>
              </c:numCache>
            </c:numRef>
          </c:val>
        </c:ser>
        <c:ser>
          <c:idx val="10"/>
          <c:order val="4"/>
          <c:tx>
            <c:v>dHEFT</c:v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</c:spPr>
          <c:invertIfNegative val="0"/>
          <c:val>
            <c:numRef>
              <c:f>'Chol 8K 512'!$R$5:$R$13</c:f>
              <c:numCache>
                <c:formatCode>General</c:formatCode>
                <c:ptCount val="9"/>
                <c:pt idx="0">
                  <c:v>1.0351859218312494</c:v>
                </c:pt>
                <c:pt idx="1">
                  <c:v>1.025894706057265</c:v>
                </c:pt>
                <c:pt idx="2">
                  <c:v>1.0798124871635908</c:v>
                </c:pt>
                <c:pt idx="3">
                  <c:v>1.0617274421233835</c:v>
                </c:pt>
                <c:pt idx="4">
                  <c:v>1.0359783874726383</c:v>
                </c:pt>
                <c:pt idx="5">
                  <c:v>1.0343461483727572</c:v>
                </c:pt>
                <c:pt idx="6">
                  <c:v>1.026211895241451</c:v>
                </c:pt>
                <c:pt idx="7">
                  <c:v>1.0369955270106908</c:v>
                </c:pt>
                <c:pt idx="8">
                  <c:v>1.059590762232606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1694720"/>
        <c:axId val="151701376"/>
      </c:barChart>
      <c:lineChart>
        <c:grouping val="standard"/>
        <c:varyColors val="0"/>
        <c:ser>
          <c:idx val="9"/>
          <c:order val="5"/>
          <c:tx>
            <c:v>dHEFT-sp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x"/>
            <c:size val="5"/>
            <c:spPr>
              <a:noFill/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512'!$S$5:$S$13</c:f>
              <c:numCache>
                <c:formatCode>General</c:formatCode>
                <c:ptCount val="9"/>
                <c:pt idx="0">
                  <c:v>3.2165897463183595</c:v>
                </c:pt>
                <c:pt idx="1">
                  <c:v>4.1270882281027541</c:v>
                </c:pt>
                <c:pt idx="2">
                  <c:v>5.0038548763423929</c:v>
                </c:pt>
                <c:pt idx="3">
                  <c:v>6.0920612687039446</c:v>
                </c:pt>
                <c:pt idx="4">
                  <c:v>5.8389984017490875</c:v>
                </c:pt>
                <c:pt idx="5">
                  <c:v>7.8842992987548994</c:v>
                </c:pt>
                <c:pt idx="6">
                  <c:v>8.9871100851569388</c:v>
                </c:pt>
                <c:pt idx="7">
                  <c:v>9.862522295005606</c:v>
                </c:pt>
                <c:pt idx="8">
                  <c:v>11.609614524597692</c:v>
                </c:pt>
              </c:numCache>
            </c:numRef>
          </c:val>
          <c:smooth val="0"/>
        </c:ser>
        <c:ser>
          <c:idx val="8"/>
          <c:order val="6"/>
          <c:tx>
            <c:v>BF</c:v>
          </c:tx>
          <c:spPr>
            <a:ln w="12700">
              <a:solidFill>
                <a:sysClr val="windowText" lastClr="000000"/>
              </a:solidFill>
              <a:prstDash val="sysDash"/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512'!$I$5:$I$13</c:f>
              <c:numCache>
                <c:formatCode>General</c:formatCode>
                <c:ptCount val="9"/>
                <c:pt idx="0">
                  <c:v>3.10725800890742</c:v>
                </c:pt>
                <c:pt idx="1">
                  <c:v>4.0229160007697535</c:v>
                </c:pt>
                <c:pt idx="2">
                  <c:v>4.634003529155625</c:v>
                </c:pt>
                <c:pt idx="3">
                  <c:v>5.7378768100033586</c:v>
                </c:pt>
                <c:pt idx="4">
                  <c:v>5.6362164233887606</c:v>
                </c:pt>
                <c:pt idx="5">
                  <c:v>7.6224959228190201</c:v>
                </c:pt>
                <c:pt idx="6">
                  <c:v>8.7575578950411774</c:v>
                </c:pt>
                <c:pt idx="7">
                  <c:v>9.5106700444850905</c:v>
                </c:pt>
                <c:pt idx="8">
                  <c:v>10.956696621378338</c:v>
                </c:pt>
              </c:numCache>
            </c:numRef>
          </c:val>
          <c:smooth val="0"/>
        </c:ser>
        <c:ser>
          <c:idx val="7"/>
          <c:order val="7"/>
          <c:tx>
            <c:v>2DS STRICT-sp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diamond"/>
            <c:size val="7"/>
            <c:spPr>
              <a:solidFill>
                <a:srgbClr val="8064A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512'!$I$53:$I$61</c:f>
              <c:numCache>
                <c:formatCode>General</c:formatCode>
                <c:ptCount val="9"/>
                <c:pt idx="0">
                  <c:v>3.2240563433898481</c:v>
                </c:pt>
                <c:pt idx="1">
                  <c:v>4.1341610934586992</c:v>
                </c:pt>
                <c:pt idx="2">
                  <c:v>5.0383103632450013</c:v>
                </c:pt>
                <c:pt idx="3">
                  <c:v>6.2070356177696899</c:v>
                </c:pt>
                <c:pt idx="4">
                  <c:v>5.8784023916170156</c:v>
                </c:pt>
                <c:pt idx="5">
                  <c:v>7.8582615305215997</c:v>
                </c:pt>
                <c:pt idx="6">
                  <c:v>8.9939100639417813</c:v>
                </c:pt>
                <c:pt idx="7">
                  <c:v>9.7530424865728946</c:v>
                </c:pt>
                <c:pt idx="8">
                  <c:v>11.527624027887631</c:v>
                </c:pt>
              </c:numCache>
            </c:numRef>
          </c:val>
          <c:smooth val="0"/>
        </c:ser>
        <c:ser>
          <c:idx val="6"/>
          <c:order val="8"/>
          <c:tx>
            <c:v>2DS FLEX-sp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triangle"/>
            <c:size val="5"/>
            <c:spPr>
              <a:solidFill>
                <a:srgbClr val="9BBB59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512'!$I$41:$I$49</c:f>
              <c:numCache>
                <c:formatCode>General</c:formatCode>
                <c:ptCount val="9"/>
                <c:pt idx="0">
                  <c:v>3.2231438112510218</c:v>
                </c:pt>
                <c:pt idx="1">
                  <c:v>4.143854597010252</c:v>
                </c:pt>
                <c:pt idx="2">
                  <c:v>5.044449820630919</c:v>
                </c:pt>
                <c:pt idx="3">
                  <c:v>6.2236054382253707</c:v>
                </c:pt>
                <c:pt idx="4">
                  <c:v>5.9020499606745629</c:v>
                </c:pt>
                <c:pt idx="5">
                  <c:v>7.9040366102053232</c:v>
                </c:pt>
                <c:pt idx="6">
                  <c:v>8.9869395380219661</c:v>
                </c:pt>
                <c:pt idx="7">
                  <c:v>9.7872214530845323</c:v>
                </c:pt>
                <c:pt idx="8">
                  <c:v>11.581325526636839</c:v>
                </c:pt>
              </c:numCache>
            </c:numRef>
          </c:val>
          <c:smooth val="0"/>
        </c:ser>
        <c:ser>
          <c:idx val="5"/>
          <c:order val="9"/>
          <c:tx>
            <c:v>SS STRICT-sp</c:v>
          </c:tx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C0504D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512'!$I$29:$I$37</c:f>
              <c:numCache>
                <c:formatCode>General</c:formatCode>
                <c:ptCount val="9"/>
                <c:pt idx="0">
                  <c:v>3.2253910096228684</c:v>
                </c:pt>
                <c:pt idx="1">
                  <c:v>4.1568553503506109</c:v>
                </c:pt>
                <c:pt idx="2">
                  <c:v>5.0521363515458741</c:v>
                </c:pt>
                <c:pt idx="3">
                  <c:v>6.2322790881664529</c:v>
                </c:pt>
                <c:pt idx="4">
                  <c:v>5.9090116627097888</c:v>
                </c:pt>
                <c:pt idx="5">
                  <c:v>7.9260709432570593</c:v>
                </c:pt>
                <c:pt idx="6">
                  <c:v>9.0338797544298544</c:v>
                </c:pt>
                <c:pt idx="7">
                  <c:v>9.8241553759507205</c:v>
                </c:pt>
                <c:pt idx="8">
                  <c:v>11.623964074486766</c:v>
                </c:pt>
              </c:numCache>
            </c:numRef>
          </c:val>
          <c:smooth val="0"/>
        </c:ser>
        <c:ser>
          <c:idx val="4"/>
          <c:order val="10"/>
          <c:tx>
            <c:v>SS FLEX-sp</c:v>
          </c:tx>
          <c:spPr>
            <a:ln w="12700" cmpd="sng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4F81BD"/>
              </a:solidFill>
              <a:ln w="9525" cmpd="sng">
                <a:solidFill>
                  <a:sysClr val="windowText" lastClr="000000"/>
                </a:solidFill>
              </a:ln>
            </c:spPr>
          </c:marker>
          <c:val>
            <c:numRef>
              <c:f>'Chol 8K 512'!$I$17:$I$25</c:f>
              <c:numCache>
                <c:formatCode>General</c:formatCode>
                <c:ptCount val="9"/>
                <c:pt idx="0">
                  <c:v>3.2301908705742739</c:v>
                </c:pt>
                <c:pt idx="1">
                  <c:v>4.1581473887947604</c:v>
                </c:pt>
                <c:pt idx="2">
                  <c:v>5.0614439501668178</c:v>
                </c:pt>
                <c:pt idx="3">
                  <c:v>6.248576414912546</c:v>
                </c:pt>
                <c:pt idx="4">
                  <c:v>5.9307876006689764</c:v>
                </c:pt>
                <c:pt idx="5">
                  <c:v>7.9785245396312714</c:v>
                </c:pt>
                <c:pt idx="6">
                  <c:v>9.1019069249671176</c:v>
                </c:pt>
                <c:pt idx="7">
                  <c:v>9.9062821168026503</c:v>
                </c:pt>
                <c:pt idx="8">
                  <c:v>11.734069720594489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708800"/>
        <c:axId val="151702912"/>
      </c:lineChart>
      <c:catAx>
        <c:axId val="151694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en-US" sz="1400" noProof="0"/>
                </a:pPr>
                <a:r>
                  <a:rPr lang="en-US" sz="1400" noProof="0" dirty="0"/>
                  <a:t>Number of big cores</a:t>
                </a:r>
                <a:br>
                  <a:rPr lang="en-US" sz="1400" noProof="0" dirty="0"/>
                </a:br>
                <a:r>
                  <a:rPr lang="en-US" sz="1400" noProof="0" dirty="0"/>
                  <a:t>Total number of cores</a:t>
                </a:r>
              </a:p>
            </c:rich>
          </c:tx>
          <c:layout>
            <c:manualLayout>
              <c:xMode val="edge"/>
              <c:yMode val="edge"/>
              <c:x val="0.37958134920634923"/>
              <c:y val="0.83604652777777777"/>
            </c:manualLayout>
          </c:layout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151701376"/>
        <c:crossesAt val="0.95000000000000007"/>
        <c:auto val="1"/>
        <c:lblAlgn val="ctr"/>
        <c:lblOffset val="100"/>
        <c:noMultiLvlLbl val="0"/>
      </c:catAx>
      <c:valAx>
        <c:axId val="151701376"/>
        <c:scaling>
          <c:orientation val="minMax"/>
          <c:max val="1.35"/>
          <c:min val="0.95000000000000007"/>
        </c:scaling>
        <c:delete val="0"/>
        <c:axPos val="l"/>
        <c:majorGridlines>
          <c:spPr>
            <a:ln>
              <a:prstDash val="sysDot"/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151694720"/>
        <c:crosses val="autoZero"/>
        <c:crossBetween val="between"/>
        <c:majorUnit val="5.000000000000001E-2"/>
      </c:valAx>
      <c:valAx>
        <c:axId val="151702912"/>
        <c:scaling>
          <c:orientation val="minMax"/>
          <c:max val="12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51708800"/>
        <c:crosses val="max"/>
        <c:crossBetween val="between"/>
      </c:valAx>
      <c:catAx>
        <c:axId val="151708800"/>
        <c:scaling>
          <c:orientation val="minMax"/>
        </c:scaling>
        <c:delete val="1"/>
        <c:axPos val="b"/>
        <c:majorTickMark val="out"/>
        <c:minorTickMark val="none"/>
        <c:tickLblPos val="nextTo"/>
        <c:crossAx val="151702912"/>
        <c:crosses val="autoZero"/>
        <c:auto val="1"/>
        <c:lblAlgn val="ctr"/>
        <c:lblOffset val="100"/>
        <c:noMultiLvlLbl val="0"/>
      </c:catAx>
      <c:spPr>
        <a:ln>
          <a:solidFill>
            <a:sysClr val="window" lastClr="FFFFFF">
              <a:lumMod val="65000"/>
            </a:sysClr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7160034722222219"/>
        </c:manualLayout>
      </c:layout>
      <c:barChart>
        <c:barDir val="col"/>
        <c:grouping val="clustered"/>
        <c:varyColors val="0"/>
        <c:ser>
          <c:idx val="0"/>
          <c:order val="0"/>
          <c:tx>
            <c:v>SS FLEX</c:v>
          </c:tx>
          <c:spPr>
            <a:solidFill>
              <a:srgbClr val="4F81BD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'Integral Histogram 4K 512'!$A$18:$B$26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'int hist 4K 512 #2'!$I$16:$I$24</c:f>
              <c:numCache>
                <c:formatCode>General</c:formatCode>
                <c:ptCount val="9"/>
                <c:pt idx="0">
                  <c:v>1.0222393540171204</c:v>
                </c:pt>
                <c:pt idx="1">
                  <c:v>1.0160814530378344</c:v>
                </c:pt>
                <c:pt idx="2">
                  <c:v>1.0127763033427382</c:v>
                </c:pt>
                <c:pt idx="3">
                  <c:v>1.0494592291345939</c:v>
                </c:pt>
                <c:pt idx="4">
                  <c:v>1.0363627796509935</c:v>
                </c:pt>
                <c:pt idx="5">
                  <c:v>1.1010273682067293</c:v>
                </c:pt>
                <c:pt idx="6">
                  <c:v>1.1015242127164908</c:v>
                </c:pt>
                <c:pt idx="7">
                  <c:v>1.1134865367552824</c:v>
                </c:pt>
                <c:pt idx="8">
                  <c:v>1.1490592143657199</c:v>
                </c:pt>
              </c:numCache>
            </c:numRef>
          </c:val>
        </c:ser>
        <c:ser>
          <c:idx val="1"/>
          <c:order val="1"/>
          <c:tx>
            <c:v>SS STRICT</c:v>
          </c:tx>
          <c:spPr>
            <a:solidFill>
              <a:srgbClr val="C0504D"/>
            </a:solidFill>
            <a:ln>
              <a:solidFill>
                <a:sysClr val="windowText" lastClr="000000"/>
              </a:solidFill>
            </a:ln>
          </c:spPr>
          <c:invertIfNegative val="0"/>
          <c:val>
            <c:numRef>
              <c:f>'int hist 4K 512 #2'!$I$28:$I$36</c:f>
              <c:numCache>
                <c:formatCode>General</c:formatCode>
                <c:ptCount val="9"/>
                <c:pt idx="0">
                  <c:v>1.0151296421109139</c:v>
                </c:pt>
                <c:pt idx="1">
                  <c:v>1.0221809545446483</c:v>
                </c:pt>
                <c:pt idx="2">
                  <c:v>1.0333462971237324</c:v>
                </c:pt>
                <c:pt idx="3">
                  <c:v>1.045050950960569</c:v>
                </c:pt>
                <c:pt idx="4">
                  <c:v>1.0779894244861075</c:v>
                </c:pt>
                <c:pt idx="5">
                  <c:v>1.106941252632454</c:v>
                </c:pt>
                <c:pt idx="6">
                  <c:v>1.1058793639862352</c:v>
                </c:pt>
                <c:pt idx="7">
                  <c:v>1.1179095365977578</c:v>
                </c:pt>
                <c:pt idx="8">
                  <c:v>1.1333554553061489</c:v>
                </c:pt>
              </c:numCache>
            </c:numRef>
          </c:val>
        </c:ser>
        <c:ser>
          <c:idx val="2"/>
          <c:order val="2"/>
          <c:tx>
            <c:v>2DS FLEX</c:v>
          </c:tx>
          <c:spPr>
            <a:solidFill>
              <a:srgbClr val="9BBB59"/>
            </a:solidFill>
            <a:ln>
              <a:solidFill>
                <a:sysClr val="windowText" lastClr="000000"/>
              </a:solidFill>
            </a:ln>
          </c:spPr>
          <c:invertIfNegative val="0"/>
          <c:val>
            <c:numRef>
              <c:f>'int hist 4K 512 #2'!$I$40:$I$48</c:f>
              <c:numCache>
                <c:formatCode>General</c:formatCode>
                <c:ptCount val="9"/>
                <c:pt idx="0">
                  <c:v>1.0250486547419864</c:v>
                </c:pt>
                <c:pt idx="1">
                  <c:v>1.021732034000933</c:v>
                </c:pt>
                <c:pt idx="2">
                  <c:v>1.0442790159191158</c:v>
                </c:pt>
                <c:pt idx="3">
                  <c:v>1.0549131809033774</c:v>
                </c:pt>
                <c:pt idx="4">
                  <c:v>1.0670906923051509</c:v>
                </c:pt>
                <c:pt idx="5">
                  <c:v>1.1008272464217685</c:v>
                </c:pt>
                <c:pt idx="6">
                  <c:v>1.0948521487006269</c:v>
                </c:pt>
                <c:pt idx="7">
                  <c:v>1.1223963075610666</c:v>
                </c:pt>
                <c:pt idx="8">
                  <c:v>1.1536450853719542</c:v>
                </c:pt>
              </c:numCache>
            </c:numRef>
          </c:val>
        </c:ser>
        <c:ser>
          <c:idx val="3"/>
          <c:order val="3"/>
          <c:tx>
            <c:v>2DS STRICT</c:v>
          </c:tx>
          <c:spPr>
            <a:solidFill>
              <a:srgbClr val="8064A2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invertIfNegative val="0"/>
          <c:val>
            <c:numRef>
              <c:f>'int hist 4K 512 #2'!$I$52:$I$60</c:f>
              <c:numCache>
                <c:formatCode>General</c:formatCode>
                <c:ptCount val="9"/>
                <c:pt idx="0">
                  <c:v>1.014993384104341</c:v>
                </c:pt>
                <c:pt idx="1">
                  <c:v>1.0298345662130457</c:v>
                </c:pt>
                <c:pt idx="2">
                  <c:v>1.0305793902953571</c:v>
                </c:pt>
                <c:pt idx="3">
                  <c:v>1.0535339005756057</c:v>
                </c:pt>
                <c:pt idx="4">
                  <c:v>1.067937226051408</c:v>
                </c:pt>
                <c:pt idx="5">
                  <c:v>1.1124287807302464</c:v>
                </c:pt>
                <c:pt idx="6">
                  <c:v>1.1071212820089473</c:v>
                </c:pt>
                <c:pt idx="7">
                  <c:v>1.1126064256226351</c:v>
                </c:pt>
                <c:pt idx="8">
                  <c:v>1.1463373594449389</c:v>
                </c:pt>
              </c:numCache>
            </c:numRef>
          </c:val>
        </c:ser>
        <c:ser>
          <c:idx val="10"/>
          <c:order val="4"/>
          <c:tx>
            <c:v>dHEFT</c:v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</c:spPr>
          <c:invertIfNegative val="0"/>
          <c:val>
            <c:numRef>
              <c:f>'int hist 4K 512 #2'!$BC$5:$BC$13</c:f>
              <c:numCache>
                <c:formatCode>General</c:formatCode>
                <c:ptCount val="9"/>
                <c:pt idx="0">
                  <c:v>1.0212580520197492</c:v>
                </c:pt>
                <c:pt idx="1">
                  <c:v>1.0180281689830766</c:v>
                </c:pt>
                <c:pt idx="2">
                  <c:v>0.98851483034120136</c:v>
                </c:pt>
                <c:pt idx="3">
                  <c:v>0.98350515304438813</c:v>
                </c:pt>
                <c:pt idx="4">
                  <c:v>0.99394271290117464</c:v>
                </c:pt>
                <c:pt idx="5">
                  <c:v>1.0095123713524741</c:v>
                </c:pt>
                <c:pt idx="6">
                  <c:v>1.0180958109587697</c:v>
                </c:pt>
                <c:pt idx="7">
                  <c:v>1.0116513834086123</c:v>
                </c:pt>
                <c:pt idx="8">
                  <c:v>1.0089339550207925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7997312"/>
        <c:axId val="158012160"/>
      </c:barChart>
      <c:lineChart>
        <c:grouping val="standard"/>
        <c:varyColors val="0"/>
        <c:ser>
          <c:idx val="9"/>
          <c:order val="5"/>
          <c:spPr>
            <a:ln w="12700">
              <a:solidFill>
                <a:sysClr val="windowText" lastClr="000000"/>
              </a:solidFill>
            </a:ln>
          </c:spPr>
          <c:marker>
            <c:symbol val="x"/>
            <c:size val="5"/>
            <c:spPr>
              <a:noFill/>
              <a:ln>
                <a:solidFill>
                  <a:sysClr val="windowText" lastClr="000000"/>
                </a:solidFill>
              </a:ln>
            </c:spPr>
          </c:marker>
          <c:val>
            <c:numRef>
              <c:f>'int hist 4K 512 #2'!$BB$5:$BB$13</c:f>
              <c:numCache>
                <c:formatCode>General</c:formatCode>
                <c:ptCount val="9"/>
                <c:pt idx="0">
                  <c:v>2.5942731792707105</c:v>
                </c:pt>
                <c:pt idx="1">
                  <c:v>3.4413110869251673</c:v>
                </c:pt>
                <c:pt idx="2">
                  <c:v>4.0364151949385922</c:v>
                </c:pt>
                <c:pt idx="3">
                  <c:v>4.3964855413876629</c:v>
                </c:pt>
                <c:pt idx="4">
                  <c:v>4.5757716712547554</c:v>
                </c:pt>
                <c:pt idx="5">
                  <c:v>5.3445114563109781</c:v>
                </c:pt>
                <c:pt idx="6">
                  <c:v>5.6760072082762818</c:v>
                </c:pt>
                <c:pt idx="7">
                  <c:v>5.9735645167847053</c:v>
                </c:pt>
                <c:pt idx="8">
                  <c:v>6.156648401869198</c:v>
                </c:pt>
              </c:numCache>
            </c:numRef>
          </c:val>
          <c:smooth val="0"/>
        </c:ser>
        <c:ser>
          <c:idx val="8"/>
          <c:order val="6"/>
          <c:tx>
            <c:v>BF</c:v>
          </c:tx>
          <c:spPr>
            <a:ln w="12700">
              <a:solidFill>
                <a:sysClr val="windowText" lastClr="000000"/>
              </a:solidFill>
              <a:prstDash val="sysDash"/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'int hist 4K 512 #2'!$J$4:$J$12</c:f>
              <c:numCache>
                <c:formatCode>General</c:formatCode>
                <c:ptCount val="9"/>
                <c:pt idx="0">
                  <c:v>2.5402719460962864</c:v>
                </c:pt>
                <c:pt idx="1">
                  <c:v>3.3803692194124095</c:v>
                </c:pt>
                <c:pt idx="2">
                  <c:v>4.0833127344638429</c:v>
                </c:pt>
                <c:pt idx="3">
                  <c:v>4.4702211552004325</c:v>
                </c:pt>
                <c:pt idx="4">
                  <c:v>4.6036573455010714</c:v>
                </c:pt>
                <c:pt idx="5">
                  <c:v>5.2941515210465182</c:v>
                </c:pt>
                <c:pt idx="6">
                  <c:v>5.5751208748526579</c:v>
                </c:pt>
                <c:pt idx="7">
                  <c:v>5.904765826205514</c:v>
                </c:pt>
                <c:pt idx="8">
                  <c:v>6.1021322270220537</c:v>
                </c:pt>
              </c:numCache>
            </c:numRef>
          </c:val>
          <c:smooth val="0"/>
        </c:ser>
        <c:ser>
          <c:idx val="7"/>
          <c:order val="7"/>
          <c:spPr>
            <a:ln w="12700">
              <a:solidFill>
                <a:sysClr val="windowText" lastClr="000000"/>
              </a:solidFill>
            </a:ln>
          </c:spPr>
          <c:marker>
            <c:symbol val="diamond"/>
            <c:size val="7"/>
            <c:spPr>
              <a:solidFill>
                <a:srgbClr val="8064A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'int hist 4K 512 #2'!$J$52:$J$60</c:f>
              <c:numCache>
                <c:formatCode>General</c:formatCode>
                <c:ptCount val="9"/>
                <c:pt idx="0">
                  <c:v>2.5783592191135898</c:v>
                </c:pt>
                <c:pt idx="1">
                  <c:v>3.4812210687135106</c:v>
                </c:pt>
                <c:pt idx="2">
                  <c:v>4.2081779482690145</c:v>
                </c:pt>
                <c:pt idx="3">
                  <c:v>4.7095295300739011</c:v>
                </c:pt>
                <c:pt idx="4">
                  <c:v>4.9164170552456019</c:v>
                </c:pt>
                <c:pt idx="5">
                  <c:v>5.8893665215589577</c:v>
                </c:pt>
                <c:pt idx="6">
                  <c:v>6.1723349703217192</c:v>
                </c:pt>
                <c:pt idx="7">
                  <c:v>6.569680400033203</c:v>
                </c:pt>
                <c:pt idx="8">
                  <c:v>6.9951021441083254</c:v>
                </c:pt>
              </c:numCache>
            </c:numRef>
          </c:val>
          <c:smooth val="0"/>
        </c:ser>
        <c:ser>
          <c:idx val="6"/>
          <c:order val="8"/>
          <c:spPr>
            <a:ln w="12700">
              <a:solidFill>
                <a:sysClr val="windowText" lastClr="000000"/>
              </a:solidFill>
            </a:ln>
          </c:spPr>
          <c:marker>
            <c:symbol val="triangle"/>
            <c:size val="5"/>
            <c:spPr>
              <a:solidFill>
                <a:srgbClr val="9BBB59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'int hist 4K 512 #2'!$J$40:$J$48</c:f>
              <c:numCache>
                <c:formatCode>General</c:formatCode>
                <c:ptCount val="9"/>
                <c:pt idx="0">
                  <c:v>2.6039023410248059</c:v>
                </c:pt>
                <c:pt idx="1">
                  <c:v>3.4538315182243875</c:v>
                </c:pt>
                <c:pt idx="2">
                  <c:v>4.2641178040358962</c:v>
                </c:pt>
                <c:pt idx="3">
                  <c:v>4.7156952181740586</c:v>
                </c:pt>
                <c:pt idx="4">
                  <c:v>4.9125199039464311</c:v>
                </c:pt>
                <c:pt idx="5">
                  <c:v>5.8279462410532563</c:v>
                </c:pt>
                <c:pt idx="6">
                  <c:v>6.1039330690981508</c:v>
                </c:pt>
                <c:pt idx="7">
                  <c:v>6.6274873603458389</c:v>
                </c:pt>
                <c:pt idx="8">
                  <c:v>7.0396948539938107</c:v>
                </c:pt>
              </c:numCache>
            </c:numRef>
          </c:val>
          <c:smooth val="0"/>
        </c:ser>
        <c:ser>
          <c:idx val="5"/>
          <c:order val="9"/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C0504D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'int hist 4K 512 #2'!$J$28:$J$36</c:f>
              <c:numCache>
                <c:formatCode>General</c:formatCode>
                <c:ptCount val="9"/>
                <c:pt idx="0">
                  <c:v>2.5787053515051177</c:v>
                </c:pt>
                <c:pt idx="1">
                  <c:v>3.4553490354123237</c:v>
                </c:pt>
                <c:pt idx="2">
                  <c:v>4.219476094156394</c:v>
                </c:pt>
                <c:pt idx="3">
                  <c:v>4.6716088692462652</c:v>
                </c:pt>
                <c:pt idx="4">
                  <c:v>4.9626939324079409</c:v>
                </c:pt>
                <c:pt idx="5">
                  <c:v>5.860314716333245</c:v>
                </c:pt>
                <c:pt idx="6">
                  <c:v>6.16541112722844</c:v>
                </c:pt>
                <c:pt idx="7">
                  <c:v>6.6009940284916828</c:v>
                </c:pt>
                <c:pt idx="8">
                  <c:v>6.9158848484949038</c:v>
                </c:pt>
              </c:numCache>
            </c:numRef>
          </c:val>
          <c:smooth val="0"/>
        </c:ser>
        <c:ser>
          <c:idx val="4"/>
          <c:order val="10"/>
          <c:spPr>
            <a:ln w="12700" cmpd="sng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4F81BD"/>
              </a:solidFill>
              <a:ln w="9525" cmpd="sng">
                <a:solidFill>
                  <a:sysClr val="windowText" lastClr="000000"/>
                </a:solidFill>
              </a:ln>
            </c:spPr>
          </c:marker>
          <c:val>
            <c:numRef>
              <c:f>'int hist 4K 512 #2'!$J$16:$J$24</c:f>
              <c:numCache>
                <c:formatCode>General</c:formatCode>
                <c:ptCount val="9"/>
                <c:pt idx="0">
                  <c:v>2.5967659532052809</c:v>
                </c:pt>
                <c:pt idx="1">
                  <c:v>3.4347304682649309</c:v>
                </c:pt>
                <c:pt idx="2">
                  <c:v>4.135482376602619</c:v>
                </c:pt>
                <c:pt idx="3">
                  <c:v>4.6913148475978002</c:v>
                </c:pt>
                <c:pt idx="4">
                  <c:v>4.7710591231442043</c:v>
                </c:pt>
                <c:pt idx="5">
                  <c:v>5.8290057161055007</c:v>
                </c:pt>
                <c:pt idx="6">
                  <c:v>6.1411306324713477</c:v>
                </c:pt>
                <c:pt idx="7">
                  <c:v>6.5748772501725217</c:v>
                </c:pt>
                <c:pt idx="8">
                  <c:v>7.0117112627377018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024448"/>
        <c:axId val="158014080"/>
      </c:lineChart>
      <c:catAx>
        <c:axId val="157997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en-US" sz="1400" noProof="0"/>
                </a:pPr>
                <a:r>
                  <a:rPr lang="en-US" sz="1400" noProof="0" dirty="0"/>
                  <a:t>Number of big cores</a:t>
                </a:r>
                <a:br>
                  <a:rPr lang="en-US" sz="1400" noProof="0" dirty="0"/>
                </a:br>
                <a:r>
                  <a:rPr lang="en-US" sz="1400" noProof="0" dirty="0"/>
                  <a:t>Total number of cores</a:t>
                </a:r>
              </a:p>
            </c:rich>
          </c:tx>
          <c:layout>
            <c:manualLayout>
              <c:xMode val="edge"/>
              <c:yMode val="edge"/>
              <c:x val="0.36950205744088443"/>
              <c:y val="0.83604652777777777"/>
            </c:manualLayout>
          </c:layout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158012160"/>
        <c:crossesAt val="0.95000000000000007"/>
        <c:auto val="1"/>
        <c:lblAlgn val="ctr"/>
        <c:lblOffset val="100"/>
        <c:noMultiLvlLbl val="0"/>
      </c:catAx>
      <c:valAx>
        <c:axId val="158012160"/>
        <c:scaling>
          <c:orientation val="minMax"/>
          <c:max val="1.35"/>
          <c:min val="0.95000000000000007"/>
        </c:scaling>
        <c:delete val="0"/>
        <c:axPos val="l"/>
        <c:majorGridlines>
          <c:spPr>
            <a:ln>
              <a:prstDash val="sysDot"/>
            </a:ln>
          </c:spPr>
        </c:majorGridlines>
        <c:title>
          <c:tx>
            <c:rich>
              <a:bodyPr rot="-5400000" vert="horz" anchor="t" anchorCtr="0"/>
              <a:lstStyle/>
              <a:p>
                <a:pPr>
                  <a:defRPr sz="1400"/>
                </a:pPr>
                <a:r>
                  <a:rPr lang="es-ES" sz="1400"/>
                  <a:t>Improvement over BF (bars)</a:t>
                </a:r>
              </a:p>
            </c:rich>
          </c:tx>
          <c:layout>
            <c:manualLayout>
              <c:xMode val="edge"/>
              <c:yMode val="edge"/>
              <c:x val="0"/>
              <c:y val="7.4759722222222227E-2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157997312"/>
        <c:crosses val="autoZero"/>
        <c:crossBetween val="between"/>
        <c:majorUnit val="5.000000000000001E-2"/>
      </c:valAx>
      <c:valAx>
        <c:axId val="158014080"/>
        <c:scaling>
          <c:orientation val="minMax"/>
          <c:max val="16"/>
          <c:min val="0"/>
        </c:scaling>
        <c:delete val="0"/>
        <c:axPos val="r"/>
        <c:title>
          <c:tx>
            <c:rich>
              <a:bodyPr rot="-5400000" vert="horz" anchor="b" anchorCtr="0"/>
              <a:lstStyle/>
              <a:p>
                <a:pPr>
                  <a:defRPr sz="1400"/>
                </a:pPr>
                <a:r>
                  <a:rPr lang="es-ES" sz="1400"/>
                  <a:t>Speedup over little (lines)</a:t>
                </a:r>
              </a:p>
            </c:rich>
          </c:tx>
          <c:layout>
            <c:manualLayout>
              <c:xMode val="edge"/>
              <c:yMode val="edge"/>
              <c:x val="0.94937637884451964"/>
              <c:y val="0.124137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58024448"/>
        <c:crosses val="max"/>
        <c:crossBetween val="between"/>
      </c:valAx>
      <c:catAx>
        <c:axId val="158024448"/>
        <c:scaling>
          <c:orientation val="minMax"/>
        </c:scaling>
        <c:delete val="1"/>
        <c:axPos val="b"/>
        <c:majorTickMark val="out"/>
        <c:minorTickMark val="none"/>
        <c:tickLblPos val="nextTo"/>
        <c:crossAx val="158014080"/>
        <c:crosses val="autoZero"/>
        <c:auto val="1"/>
        <c:lblAlgn val="ctr"/>
        <c:lblOffset val="100"/>
        <c:noMultiLvlLbl val="0"/>
      </c:catAx>
      <c:spPr>
        <a:ln>
          <a:solidFill>
            <a:sysClr val="window" lastClr="FFFFFF">
              <a:lumMod val="65000"/>
            </a:sysClr>
          </a:solidFill>
        </a:ln>
      </c:spPr>
    </c:plotArea>
    <c:legend>
      <c:legendPos val="r"/>
      <c:legendEntry>
        <c:idx val="5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ayout>
        <c:manualLayout>
          <c:xMode val="edge"/>
          <c:yMode val="edge"/>
          <c:x val="2.5234126984126984E-3"/>
          <c:y val="2.8607291666666666E-2"/>
          <c:w val="0.98760773809523805"/>
          <c:h val="6.4295486111111105E-2"/>
        </c:manualLayout>
      </c:layout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91043625819287"/>
          <c:y val="0.68103018372703417"/>
          <c:w val="0.83902426217719939"/>
          <c:h val="4.8452172645086042E-2"/>
        </c:manualLayout>
      </c:layout>
      <c:lineChart>
        <c:grouping val="standard"/>
        <c:varyColors val="0"/>
        <c:ser>
          <c:idx val="0"/>
          <c:order val="0"/>
          <c:tx>
            <c:v>SS FLEX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4F81BD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1"/>
          <c:order val="1"/>
          <c:tx>
            <c:v>SS STRICT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circle"/>
            <c:size val="5"/>
            <c:spPr>
              <a:solidFill>
                <a:srgbClr val="C0504D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1024'!$S$19:$S$23</c:f>
              <c:numCache>
                <c:formatCode>General</c:formatCode>
                <c:ptCount val="5"/>
              </c:numCache>
            </c:numRef>
          </c:val>
          <c:smooth val="0"/>
        </c:ser>
        <c:ser>
          <c:idx val="2"/>
          <c:order val="2"/>
          <c:tx>
            <c:v>2DS FLEX</c:v>
          </c:tx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9BBB59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1024'!$S$15:$S$22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3"/>
          <c:order val="3"/>
          <c:tx>
            <c:v>2DS STRICT</c:v>
          </c:tx>
          <c:spPr>
            <a:ln w="12700"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marker>
            <c:symbol val="diamond"/>
            <c:size val="7"/>
            <c:spPr>
              <a:solidFill>
                <a:srgbClr val="8064A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1024'!$S$16:$S$23</c:f>
              <c:numCache>
                <c:formatCode>General</c:formatCode>
                <c:ptCount val="8"/>
              </c:numCache>
            </c:numRef>
          </c:val>
          <c:smooth val="0"/>
        </c:ser>
        <c:ser>
          <c:idx val="10"/>
          <c:order val="4"/>
          <c:tx>
            <c:v>dHEFT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x"/>
            <c:size val="5"/>
            <c:spPr>
              <a:noFill/>
              <a:ln>
                <a:solidFill>
                  <a:sysClr val="windowText" lastClr="000000"/>
                </a:solidFill>
              </a:ln>
            </c:spPr>
          </c:marker>
          <c:val>
            <c:numRef>
              <c:f>'Chol 8K 1024'!$S$16:$S$24</c:f>
              <c:numCache>
                <c:formatCode>General</c:formatCode>
                <c:ptCount val="9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057984"/>
        <c:axId val="158059904"/>
      </c:lineChart>
      <c:catAx>
        <c:axId val="15805798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00" b="0">
                <a:solidFill>
                  <a:schemeClr val="bg1"/>
                </a:solidFill>
              </a:defRPr>
            </a:pPr>
            <a:endParaRPr lang="en-US"/>
          </a:p>
        </c:txPr>
        <c:crossAx val="158059904"/>
        <c:crossesAt val="0.95000000000000007"/>
        <c:auto val="1"/>
        <c:lblAlgn val="ctr"/>
        <c:lblOffset val="100"/>
        <c:noMultiLvlLbl val="0"/>
      </c:catAx>
      <c:valAx>
        <c:axId val="158059904"/>
        <c:scaling>
          <c:orientation val="minMax"/>
          <c:max val="5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15805798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"/>
          <c:y val="3.3896666775984775E-2"/>
          <c:w val="1"/>
          <c:h val="9.6687834103450609E-2"/>
        </c:manualLayout>
      </c:layout>
      <c:overlay val="0"/>
      <c:txPr>
        <a:bodyPr/>
        <a:lstStyle/>
        <a:p>
          <a:pPr>
            <a:defRPr b="1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8959899215693"/>
          <c:y val="0.11158573928258968"/>
          <c:w val="0.7789276018861403"/>
          <c:h val="0.57160034722222219"/>
        </c:manualLayout>
      </c:layout>
      <c:barChart>
        <c:barDir val="col"/>
        <c:grouping val="clustered"/>
        <c:varyColors val="0"/>
        <c:ser>
          <c:idx val="0"/>
          <c:order val="0"/>
          <c:tx>
            <c:v>SS FLEX</c:v>
          </c:tx>
          <c:spPr>
            <a:solidFill>
              <a:srgbClr val="4F81BD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'QR 8K 512 OCT'!$A$69:$B$77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'QR 8K 512 OCT'!$C$69:$C$77</c:f>
              <c:numCache>
                <c:formatCode>General</c:formatCode>
                <c:ptCount val="9"/>
                <c:pt idx="0">
                  <c:v>1.0132025415801731</c:v>
                </c:pt>
                <c:pt idx="1">
                  <c:v>1.0275188416958601</c:v>
                </c:pt>
                <c:pt idx="2">
                  <c:v>1.0573343226637066</c:v>
                </c:pt>
                <c:pt idx="3">
                  <c:v>1.0731428020660045</c:v>
                </c:pt>
                <c:pt idx="4">
                  <c:v>1.0592947754069673</c:v>
                </c:pt>
                <c:pt idx="5">
                  <c:v>1.1490052438674723</c:v>
                </c:pt>
                <c:pt idx="6">
                  <c:v>1.1541840562830228</c:v>
                </c:pt>
                <c:pt idx="7">
                  <c:v>1.1911896576997871</c:v>
                </c:pt>
                <c:pt idx="8">
                  <c:v>1.1907702614532398</c:v>
                </c:pt>
              </c:numCache>
            </c:numRef>
          </c:val>
        </c:ser>
        <c:ser>
          <c:idx val="1"/>
          <c:order val="1"/>
          <c:tx>
            <c:v>SS STRICT</c:v>
          </c:tx>
          <c:spPr>
            <a:solidFill>
              <a:srgbClr val="C0504D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'QR 8K 512 OCT'!$A$69:$B$77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'QR 8K 512 OCT'!$C$81:$C$89</c:f>
              <c:numCache>
                <c:formatCode>General</c:formatCode>
                <c:ptCount val="9"/>
                <c:pt idx="0">
                  <c:v>1.0190696434676763</c:v>
                </c:pt>
                <c:pt idx="1">
                  <c:v>1.0252090862028691</c:v>
                </c:pt>
                <c:pt idx="2">
                  <c:v>1.0462284436445288</c:v>
                </c:pt>
                <c:pt idx="3">
                  <c:v>1.0747372019651427</c:v>
                </c:pt>
                <c:pt idx="4">
                  <c:v>1.072212531306139</c:v>
                </c:pt>
                <c:pt idx="5">
                  <c:v>1.1216340493811701</c:v>
                </c:pt>
                <c:pt idx="6">
                  <c:v>1.1351566902809824</c:v>
                </c:pt>
                <c:pt idx="7">
                  <c:v>1.1750953219911557</c:v>
                </c:pt>
                <c:pt idx="8">
                  <c:v>1.1820129950021678</c:v>
                </c:pt>
              </c:numCache>
            </c:numRef>
          </c:val>
        </c:ser>
        <c:ser>
          <c:idx val="2"/>
          <c:order val="2"/>
          <c:tx>
            <c:v>2DS FLEX</c:v>
          </c:tx>
          <c:spPr>
            <a:solidFill>
              <a:srgbClr val="9BBB59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multiLvlStrRef>
              <c:f>'QR 8K 512 OCT'!$A$69:$B$77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'QR 8K 512 OCT'!$C$93:$C$101</c:f>
              <c:numCache>
                <c:formatCode>General</c:formatCode>
                <c:ptCount val="9"/>
                <c:pt idx="0">
                  <c:v>1.0180401143047952</c:v>
                </c:pt>
                <c:pt idx="1">
                  <c:v>1.0187968028034846</c:v>
                </c:pt>
                <c:pt idx="2">
                  <c:v>1.0345001389949391</c:v>
                </c:pt>
                <c:pt idx="3">
                  <c:v>1.0523888616786827</c:v>
                </c:pt>
                <c:pt idx="4">
                  <c:v>1.0325610150417905</c:v>
                </c:pt>
                <c:pt idx="5">
                  <c:v>1.1224048374290276</c:v>
                </c:pt>
                <c:pt idx="6">
                  <c:v>1.1174476751678375</c:v>
                </c:pt>
                <c:pt idx="7">
                  <c:v>1.1462714308512594</c:v>
                </c:pt>
                <c:pt idx="8">
                  <c:v>1.1431555035365246</c:v>
                </c:pt>
              </c:numCache>
            </c:numRef>
          </c:val>
        </c:ser>
        <c:ser>
          <c:idx val="3"/>
          <c:order val="3"/>
          <c:tx>
            <c:v>2DS STRICT</c:v>
          </c:tx>
          <c:spPr>
            <a:solidFill>
              <a:srgbClr val="8064A2"/>
            </a:solidFill>
            <a:ln>
              <a:solidFill>
                <a:sysClr val="windowText" lastClr="000000">
                  <a:lumMod val="95000"/>
                  <a:lumOff val="5000"/>
                </a:sysClr>
              </a:solidFill>
            </a:ln>
          </c:spPr>
          <c:invertIfNegative val="0"/>
          <c:cat>
            <c:multiLvlStrRef>
              <c:f>'QR 8K 512 OCT'!$A$69:$B$77</c:f>
              <c:multiLvlStrCache>
                <c:ptCount val="9"/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3</c:v>
                  </c:pt>
                  <c:pt idx="8">
                    <c:v>4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4">
                    <c:v>5</c:v>
                  </c:pt>
                  <c:pt idx="5">
                    <c:v>6</c:v>
                  </c:pt>
                  <c:pt idx="7">
                    <c:v>7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'QR 8K 512 OCT'!$C$105:$C$113</c:f>
              <c:numCache>
                <c:formatCode>General</c:formatCode>
                <c:ptCount val="9"/>
                <c:pt idx="0">
                  <c:v>1.0133840311831315</c:v>
                </c:pt>
                <c:pt idx="1">
                  <c:v>1.0150640141862481</c:v>
                </c:pt>
                <c:pt idx="2">
                  <c:v>1.0347880594871324</c:v>
                </c:pt>
                <c:pt idx="3">
                  <c:v>1.07003824894327</c:v>
                </c:pt>
                <c:pt idx="4">
                  <c:v>1.0408862998439152</c:v>
                </c:pt>
                <c:pt idx="5">
                  <c:v>1.1070828885767374</c:v>
                </c:pt>
                <c:pt idx="6">
                  <c:v>1.1203311186477691</c:v>
                </c:pt>
                <c:pt idx="7">
                  <c:v>1.1610392679180148</c:v>
                </c:pt>
                <c:pt idx="8">
                  <c:v>1.1658560497570836</c:v>
                </c:pt>
              </c:numCache>
            </c:numRef>
          </c:val>
        </c:ser>
        <c:ser>
          <c:idx val="10"/>
          <c:order val="4"/>
          <c:tx>
            <c:v>dHEFT</c:v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</c:spPr>
          <c:invertIfNegative val="0"/>
          <c:val>
            <c:numRef>
              <c:f>'QR 8K 512 OCT'!$AO$5:$AO$13</c:f>
              <c:numCache>
                <c:formatCode>General</c:formatCode>
                <c:ptCount val="9"/>
                <c:pt idx="0">
                  <c:v>1.0018048521578911</c:v>
                </c:pt>
                <c:pt idx="1">
                  <c:v>0.99344807402478275</c:v>
                </c:pt>
                <c:pt idx="2">
                  <c:v>0.98780684066656355</c:v>
                </c:pt>
                <c:pt idx="3">
                  <c:v>0.98547779690591453</c:v>
                </c:pt>
                <c:pt idx="4">
                  <c:v>1.0047421953772449</c:v>
                </c:pt>
                <c:pt idx="5">
                  <c:v>1.0308503719849675</c:v>
                </c:pt>
                <c:pt idx="6">
                  <c:v>1.0313373954300318</c:v>
                </c:pt>
                <c:pt idx="7">
                  <c:v>1.0753051372287945</c:v>
                </c:pt>
                <c:pt idx="8">
                  <c:v>1.0798026721405238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094208"/>
        <c:axId val="174112768"/>
      </c:barChart>
      <c:lineChart>
        <c:grouping val="standard"/>
        <c:varyColors val="0"/>
        <c:ser>
          <c:idx val="9"/>
          <c:order val="5"/>
          <c:tx>
            <c:v>dHEFT-sp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x"/>
            <c:size val="5"/>
            <c:spPr>
              <a:noFill/>
              <a:ln>
                <a:solidFill>
                  <a:sysClr val="windowText" lastClr="000000"/>
                </a:solidFill>
              </a:ln>
            </c:spPr>
          </c:marker>
          <c:val>
            <c:numRef>
              <c:f>'QR 8K 512 OCT'!$AN$5:$AN$13</c:f>
              <c:numCache>
                <c:formatCode>General</c:formatCode>
                <c:ptCount val="9"/>
                <c:pt idx="0">
                  <c:v>5.1165823550863747</c:v>
                </c:pt>
                <c:pt idx="1">
                  <c:v>5.8700747811664051</c:v>
                </c:pt>
                <c:pt idx="2">
                  <c:v>6.459606528757897</c:v>
                </c:pt>
                <c:pt idx="3">
                  <c:v>8.7444745790412473</c:v>
                </c:pt>
                <c:pt idx="4">
                  <c:v>7.1797350045947477</c:v>
                </c:pt>
                <c:pt idx="5">
                  <c:v>9.8342046033759143</c:v>
                </c:pt>
                <c:pt idx="6">
                  <c:v>11.825170565138414</c:v>
                </c:pt>
                <c:pt idx="7">
                  <c:v>12.283632905916816</c:v>
                </c:pt>
                <c:pt idx="8">
                  <c:v>13.754083525246434</c:v>
                </c:pt>
              </c:numCache>
            </c:numRef>
          </c:val>
          <c:smooth val="0"/>
        </c:ser>
        <c:ser>
          <c:idx val="8"/>
          <c:order val="6"/>
          <c:tx>
            <c:v>BF</c:v>
          </c:tx>
          <c:spPr>
            <a:ln w="12700">
              <a:solidFill>
                <a:sysClr val="windowText" lastClr="000000"/>
              </a:solidFill>
              <a:prstDash val="sysDash"/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'QR 8K 512 OCT'!$I$5:$I$13</c:f>
              <c:numCache>
                <c:formatCode>General</c:formatCode>
                <c:ptCount val="9"/>
                <c:pt idx="0">
                  <c:v>5.1073643175766605</c:v>
                </c:pt>
                <c:pt idx="1">
                  <c:v>5.9087887275122633</c:v>
                </c:pt>
                <c:pt idx="2">
                  <c:v>6.539341764832292</c:v>
                </c:pt>
                <c:pt idx="3">
                  <c:v>8.8733349513262549</c:v>
                </c:pt>
                <c:pt idx="4">
                  <c:v>7.1458479972556672</c:v>
                </c:pt>
                <c:pt idx="5">
                  <c:v>9.5398952851319549</c:v>
                </c:pt>
                <c:pt idx="6">
                  <c:v>11.46586036493686</c:v>
                </c:pt>
                <c:pt idx="7">
                  <c:v>11.42339274745156</c:v>
                </c:pt>
                <c:pt idx="8">
                  <c:v>12.737589820908036</c:v>
                </c:pt>
              </c:numCache>
            </c:numRef>
          </c:val>
          <c:smooth val="0"/>
        </c:ser>
        <c:ser>
          <c:idx val="7"/>
          <c:order val="7"/>
          <c:tx>
            <c:v>2DS STRICT-sp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diamond"/>
            <c:size val="7"/>
            <c:spPr>
              <a:solidFill>
                <a:srgbClr val="8064A2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'QR 8K 512 OCT'!$I$55:$I$63</c:f>
              <c:numCache>
                <c:formatCode>General</c:formatCode>
                <c:ptCount val="9"/>
                <c:pt idx="0">
                  <c:v>5.1757214408667194</c:v>
                </c:pt>
                <c:pt idx="1">
                  <c:v>5.9977988047270516</c:v>
                </c:pt>
                <c:pt idx="2">
                  <c:v>6.7668327751539668</c:v>
                </c:pt>
                <c:pt idx="3">
                  <c:v>9.4948077936042612</c:v>
                </c:pt>
                <c:pt idx="4">
                  <c:v>7.4380152811105047</c:v>
                </c:pt>
                <c:pt idx="5">
                  <c:v>10.561454828983482</c:v>
                </c:pt>
                <c:pt idx="6">
                  <c:v>12.845560168908831</c:v>
                </c:pt>
                <c:pt idx="7">
                  <c:v>13.263007552641119</c:v>
                </c:pt>
                <c:pt idx="8">
                  <c:v>14.850196152029882</c:v>
                </c:pt>
              </c:numCache>
            </c:numRef>
          </c:val>
          <c:smooth val="0"/>
        </c:ser>
        <c:ser>
          <c:idx val="6"/>
          <c:order val="8"/>
          <c:tx>
            <c:v>2DS FLEX-sp</c:v>
          </c:tx>
          <c:spPr>
            <a:ln w="12700">
              <a:solidFill>
                <a:sysClr val="windowText" lastClr="000000"/>
              </a:solidFill>
            </a:ln>
          </c:spPr>
          <c:marker>
            <c:symbol val="triangle"/>
            <c:size val="5"/>
            <c:spPr>
              <a:solidFill>
                <a:srgbClr val="9BBB59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'QR 8K 512 OCT'!$I$43:$I$51</c:f>
              <c:numCache>
                <c:formatCode>General</c:formatCode>
                <c:ptCount val="9"/>
                <c:pt idx="0">
                  <c:v>5.1995017536619752</c:v>
                </c:pt>
                <c:pt idx="1">
                  <c:v>6.0198550640307635</c:v>
                </c:pt>
                <c:pt idx="2">
                  <c:v>6.7649499646544173</c:v>
                </c:pt>
                <c:pt idx="3">
                  <c:v>9.3381988687199069</c:v>
                </c:pt>
                <c:pt idx="4">
                  <c:v>7.3785240613806584</c:v>
                </c:pt>
                <c:pt idx="5">
                  <c:v>10.70762461659848</c:v>
                </c:pt>
                <c:pt idx="6">
                  <c:v>12.812499008597747</c:v>
                </c:pt>
                <c:pt idx="7">
                  <c:v>13.094308749797197</c:v>
                </c:pt>
                <c:pt idx="8">
                  <c:v>14.561045905561837</c:v>
                </c:pt>
              </c:numCache>
            </c:numRef>
          </c:val>
          <c:smooth val="0"/>
        </c:ser>
        <c:ser>
          <c:idx val="5"/>
          <c:order val="9"/>
          <c:tx>
            <c:v>SS STRICT-sp</c:v>
          </c:tx>
          <c:spPr>
            <a:ln w="12700">
              <a:solidFill>
                <a:sysClr val="windowText" lastClr="000000"/>
              </a:solidFill>
            </a:ln>
          </c:spPr>
          <c:marker>
            <c:spPr>
              <a:solidFill>
                <a:srgbClr val="C0504D"/>
              </a:solidFill>
              <a:ln>
                <a:solidFill>
                  <a:sysClr val="windowText" lastClr="000000"/>
                </a:solidFill>
              </a:ln>
            </c:spPr>
          </c:marker>
          <c:val>
            <c:numRef>
              <c:f>'QR 8K 512 OCT'!$I$31:$I$39</c:f>
              <c:numCache>
                <c:formatCode>General</c:formatCode>
                <c:ptCount val="9"/>
                <c:pt idx="0">
                  <c:v>5.2047599341723796</c:v>
                </c:pt>
                <c:pt idx="1">
                  <c:v>6.057743891898661</c:v>
                </c:pt>
                <c:pt idx="2">
                  <c:v>6.8416453570801554</c:v>
                </c:pt>
                <c:pt idx="3">
                  <c:v>9.5365031776878837</c:v>
                </c:pt>
                <c:pt idx="4">
                  <c:v>7.6618677694664026</c:v>
                </c:pt>
                <c:pt idx="5">
                  <c:v>10.700271379334888</c:v>
                </c:pt>
                <c:pt idx="6">
                  <c:v>13.015548103085623</c:v>
                </c:pt>
                <c:pt idx="7">
                  <c:v>13.423575378798024</c:v>
                </c:pt>
                <c:pt idx="8">
                  <c:v>15.055996693320633</c:v>
                </c:pt>
              </c:numCache>
            </c:numRef>
          </c:val>
          <c:smooth val="0"/>
        </c:ser>
        <c:ser>
          <c:idx val="4"/>
          <c:order val="10"/>
          <c:tx>
            <c:v>SS FLEX-sp</c:v>
          </c:tx>
          <c:spPr>
            <a:ln w="12700" cmpd="sng">
              <a:solidFill>
                <a:sysClr val="windowText" lastClr="000000"/>
              </a:solidFill>
            </a:ln>
          </c:spPr>
          <c:marker>
            <c:symbol val="square"/>
            <c:size val="5"/>
            <c:spPr>
              <a:solidFill>
                <a:srgbClr val="4F81BD"/>
              </a:solidFill>
              <a:ln w="9525" cmpd="sng">
                <a:solidFill>
                  <a:sysClr val="windowText" lastClr="000000"/>
                </a:solidFill>
              </a:ln>
            </c:spPr>
          </c:marker>
          <c:val>
            <c:numRef>
              <c:f>'QR 8K 512 OCT'!$I$19:$I$27</c:f>
              <c:numCache>
                <c:formatCode>General</c:formatCode>
                <c:ptCount val="9"/>
                <c:pt idx="0">
                  <c:v>5.1747945073445587</c:v>
                </c:pt>
                <c:pt idx="1">
                  <c:v>6.0713917491189555</c:v>
                </c:pt>
                <c:pt idx="2">
                  <c:v>6.9142704955854404</c:v>
                </c:pt>
                <c:pt idx="3">
                  <c:v>9.5223555333364711</c:v>
                </c:pt>
                <c:pt idx="4">
                  <c:v>7.5695594493452685</c:v>
                </c:pt>
                <c:pt idx="5">
                  <c:v>10.961389708563191</c:v>
                </c:pt>
                <c:pt idx="6">
                  <c:v>13.233713224777565</c:v>
                </c:pt>
                <c:pt idx="7">
                  <c:v>13.607427296607055</c:v>
                </c:pt>
                <c:pt idx="8">
                  <c:v>15.16754316132679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115840"/>
        <c:axId val="174114304"/>
      </c:lineChart>
      <c:catAx>
        <c:axId val="1740942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174112768"/>
        <c:crossesAt val="0.95000000000000007"/>
        <c:auto val="1"/>
        <c:lblAlgn val="ctr"/>
        <c:lblOffset val="100"/>
        <c:noMultiLvlLbl val="0"/>
      </c:catAx>
      <c:valAx>
        <c:axId val="174112768"/>
        <c:scaling>
          <c:orientation val="minMax"/>
          <c:max val="1.35"/>
          <c:min val="0.95000000000000007"/>
        </c:scaling>
        <c:delete val="0"/>
        <c:axPos val="l"/>
        <c:majorGridlines>
          <c:spPr>
            <a:ln>
              <a:prstDash val="sysDot"/>
            </a:ln>
          </c:spPr>
        </c:majorGridlines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 b="0"/>
            </a:pPr>
            <a:endParaRPr lang="en-US"/>
          </a:p>
        </c:txPr>
        <c:crossAx val="174094208"/>
        <c:crosses val="autoZero"/>
        <c:crossBetween val="between"/>
        <c:majorUnit val="5.000000000000001E-2"/>
      </c:valAx>
      <c:valAx>
        <c:axId val="174114304"/>
        <c:scaling>
          <c:orientation val="minMax"/>
          <c:max val="16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74115840"/>
        <c:crosses val="max"/>
        <c:crossBetween val="between"/>
      </c:valAx>
      <c:catAx>
        <c:axId val="174115840"/>
        <c:scaling>
          <c:orientation val="minMax"/>
        </c:scaling>
        <c:delete val="1"/>
        <c:axPos val="b"/>
        <c:majorTickMark val="out"/>
        <c:minorTickMark val="none"/>
        <c:tickLblPos val="nextTo"/>
        <c:crossAx val="174114304"/>
        <c:crosses val="autoZero"/>
        <c:auto val="1"/>
        <c:lblAlgn val="ctr"/>
        <c:lblOffset val="100"/>
        <c:noMultiLvlLbl val="0"/>
      </c:catAx>
      <c:spPr>
        <a:ln>
          <a:solidFill>
            <a:sysClr val="window" lastClr="FFFFFF">
              <a:lumMod val="65000"/>
            </a:sysClr>
          </a:solidFill>
        </a:ln>
      </c:spPr>
    </c:plotArea>
    <c:legend>
      <c:legendPos val="r"/>
      <c:legendEntry>
        <c:idx val="5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ayout>
        <c:manualLayout>
          <c:xMode val="edge"/>
          <c:yMode val="edge"/>
          <c:x val="2.5234126984126984E-3"/>
          <c:y val="2.8607291666666666E-2"/>
          <c:w val="0.98760773809523805"/>
          <c:h val="6.4295486111111105E-2"/>
        </c:manualLayout>
      </c:layout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F4D8E-8FEE-4638-B4DB-EF63DA5419F0}" type="datetimeFigureOut">
              <a:rPr lang="es-ES" smtClean="0"/>
              <a:t>04/06/2015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A2F53-7943-49BE-8A9A-D20CA0C9A87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022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DB71A-CD6A-4A37-8CFD-9BADD0848D77}" type="datetimeFigureOut">
              <a:rPr lang="es-ES" smtClean="0"/>
              <a:t>04/06/2015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9E72-CB38-4F12-87EF-E621BD19527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30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task types but small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311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Dependency intensive</a:t>
            </a:r>
            <a:r>
              <a:rPr lang="en-US" baseline="0" dirty="0" smtClean="0"/>
              <a:t> application </a:t>
            </a:r>
            <a:r>
              <a:rPr lang="en-US" baseline="0" dirty="0" err="1" smtClean="0"/>
              <a:t>dHeft</a:t>
            </a:r>
            <a:r>
              <a:rPr lang="en-US" baseline="0" dirty="0" smtClean="0"/>
              <a:t> doesn’t take into account dependencies</a:t>
            </a:r>
          </a:p>
          <a:p>
            <a:r>
              <a:rPr lang="en-US" baseline="0" dirty="0" smtClean="0"/>
              <a:t>Only 2 types of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8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QR: smaller critical tasks percentage, 4 task types</a:t>
            </a:r>
          </a:p>
          <a:p>
            <a:r>
              <a:rPr lang="en-US" dirty="0" err="1" smtClean="0"/>
              <a:t>dHeft</a:t>
            </a:r>
            <a:r>
              <a:rPr lang="en-US" dirty="0" smtClean="0"/>
              <a:t> gets improvement in </a:t>
            </a:r>
            <a:r>
              <a:rPr lang="en-US" b="1" dirty="0" smtClean="0"/>
              <a:t>heat</a:t>
            </a:r>
            <a:r>
              <a:rPr lang="en-US" dirty="0" smtClean="0"/>
              <a:t> because of the private queues</a:t>
            </a:r>
          </a:p>
          <a:p>
            <a:r>
              <a:rPr lang="en-US" dirty="0" smtClean="0"/>
              <a:t>2 cores</a:t>
            </a:r>
            <a:r>
              <a:rPr lang="en-US" baseline="0" dirty="0" smtClean="0"/>
              <a:t> get more improvement because of the less congestion in queues 1 queue per core PLUS the fact that %</a:t>
            </a:r>
            <a:r>
              <a:rPr lang="en-US" baseline="0" dirty="0" err="1" smtClean="0"/>
              <a:t>crit</a:t>
            </a:r>
            <a:r>
              <a:rPr lang="en-US" baseline="0" dirty="0" smtClean="0"/>
              <a:t> tasks is 50%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311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67" y="1196752"/>
            <a:ext cx="497194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251520" y="18864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40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ts val="3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7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371181"/>
            <a:ext cx="7772400" cy="1362075"/>
          </a:xfrm>
        </p:spPr>
        <p:txBody>
          <a:bodyPr anchor="t">
            <a:normAutofit/>
          </a:bodyPr>
          <a:lstStyle>
            <a:lvl1pPr algn="r">
              <a:defRPr sz="2800" b="1" cap="all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321714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1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052736"/>
            <a:ext cx="4388296" cy="5112568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388296" cy="5112568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002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b"/>
          <a:lstStyle/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457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4524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 anchor="ctr">
            <a:normAutofit/>
          </a:bodyPr>
          <a:lstStyle>
            <a:lvl1pPr algn="ctr">
              <a:defRPr sz="3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67" y="1196752"/>
            <a:ext cx="497194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251520" y="18864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34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286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0728"/>
            <a:ext cx="8928992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309320"/>
            <a:ext cx="1878899" cy="46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1"/>
        </a:buBlip>
        <a:defRPr sz="2400" kern="1200">
          <a:solidFill>
            <a:srgbClr val="00499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499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00499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499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499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3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emf"/><Relationship Id="rId12" Type="http://schemas.openxmlformats.org/officeDocument/2006/relationships/chart" Target="../charts/chart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chart" Target="../charts/chart5.xml"/><Relationship Id="rId5" Type="http://schemas.openxmlformats.org/officeDocument/2006/relationships/image" Target="../media/image16.emf"/><Relationship Id="rId10" Type="http://schemas.openxmlformats.org/officeDocument/2006/relationships/chart" Target="../charts/chart4.xml"/><Relationship Id="rId4" Type="http://schemas.openxmlformats.org/officeDocument/2006/relationships/oleObject" Target="../embeddings/oleObject1.bin"/><Relationship Id="rId9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chart" Target="../charts/char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chart" Target="../charts/chart9.xml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34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slide" Target="slide29.xml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slide" Target="slide29.xml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44208" y="5969024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sz="1400" dirty="0" smtClean="0">
                <a:solidFill>
                  <a:schemeClr val="bg1"/>
                </a:solidFill>
              </a:rPr>
              <a:t>Barcelona, </a:t>
            </a:r>
            <a:r>
              <a:rPr lang="en-US" sz="1400" dirty="0" smtClean="0">
                <a:solidFill>
                  <a:schemeClr val="bg1"/>
                </a:solidFill>
              </a:rPr>
              <a:t>June 2015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4875050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Kallia</a:t>
            </a:r>
            <a:r>
              <a:rPr lang="es-E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Chronaki</a:t>
            </a:r>
            <a:r>
              <a:rPr lang="es-E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Alejandro Rico, </a:t>
            </a:r>
            <a:br>
              <a:rPr lang="es-E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s-E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Rosa M. </a:t>
            </a:r>
            <a:r>
              <a:rPr lang="es-E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Badia</a:t>
            </a:r>
            <a:r>
              <a:rPr lang="es-E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Eduard</a:t>
            </a:r>
            <a:r>
              <a:rPr lang="es-E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Ayguadé</a:t>
            </a:r>
            <a:r>
              <a:rPr lang="es-E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br>
              <a:rPr lang="es-E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s-E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Jesus</a:t>
            </a:r>
            <a:r>
              <a:rPr lang="es-E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Labarta, Mateo Valero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780928"/>
            <a:ext cx="7772400" cy="1584176"/>
          </a:xfrm>
        </p:spPr>
        <p:txBody>
          <a:bodyPr>
            <a:normAutofit/>
          </a:bodyPr>
          <a:lstStyle/>
          <a:p>
            <a:r>
              <a:rPr lang="en-US" dirty="0"/>
              <a:t>Criticality-Aware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Dynamic </a:t>
            </a:r>
            <a:r>
              <a:rPr lang="en-US" dirty="0"/>
              <a:t>Task Scheduling for Heterogeneous Architectures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155763"/>
              </p:ext>
            </p:extLst>
          </p:nvPr>
        </p:nvGraphicFramePr>
        <p:xfrm>
          <a:off x="4680000" y="1260000"/>
          <a:ext cx="3333501" cy="373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5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81017"/>
              </p:ext>
            </p:extLst>
          </p:nvPr>
        </p:nvGraphicFramePr>
        <p:xfrm>
          <a:off x="4680000" y="1260000"/>
          <a:ext cx="3333501" cy="373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{ 5</a:t>
                      </a: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 }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23079"/>
              </p:ext>
            </p:extLst>
          </p:nvPr>
        </p:nvGraphicFramePr>
        <p:xfrm>
          <a:off x="4680000" y="1260000"/>
          <a:ext cx="3333501" cy="41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5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{ </a:t>
                      </a: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Ø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}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60889"/>
              </p:ext>
            </p:extLst>
          </p:nvPr>
        </p:nvGraphicFramePr>
        <p:xfrm>
          <a:off x="4680000" y="1260000"/>
          <a:ext cx="3333501" cy="41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5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{ 8 }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84842"/>
              </p:ext>
            </p:extLst>
          </p:nvPr>
        </p:nvGraphicFramePr>
        <p:xfrm>
          <a:off x="4680000" y="1260000"/>
          <a:ext cx="3333501" cy="41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5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8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Prioritization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86" y="44624"/>
            <a:ext cx="1585218" cy="75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23286" y="44624"/>
            <a:ext cx="469094" cy="77361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40106"/>
              </p:ext>
            </p:extLst>
          </p:nvPr>
        </p:nvGraphicFramePr>
        <p:xfrm>
          <a:off x="4680000" y="1260000"/>
          <a:ext cx="3333501" cy="373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167"/>
                <a:gridCol w="1111167"/>
                <a:gridCol w="1111167"/>
              </a:tblGrid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Task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{ Ø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</a:t>
                      </a:r>
                      <a:r>
                        <a:rPr lang="es-ES" b="1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b="1" dirty="0" smtClean="0"/>
                        <a:t>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Ø</a:t>
                      </a:r>
                      <a:r>
                        <a:rPr lang="en-US" dirty="0" smtClean="0"/>
                        <a:t>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{ 2 }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2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4 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1479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{ </a:t>
                      </a: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Ø }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1055671" y="1313455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7941" y="1169708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17349" y="1092036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" name="Oval 15"/>
          <p:cNvSpPr/>
          <p:nvPr/>
        </p:nvSpPr>
        <p:spPr>
          <a:xfrm>
            <a:off x="2630664" y="1288701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41485" y="106728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63588" y="1735589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19" name="Straight Arrow Connector 18"/>
          <p:cNvCxnSpPr>
            <a:stCxn id="30" idx="3"/>
            <a:endCxn id="31" idx="7"/>
          </p:cNvCxnSpPr>
          <p:nvPr/>
        </p:nvCxnSpPr>
        <p:spPr>
          <a:xfrm flipH="1">
            <a:off x="1410416" y="1575423"/>
            <a:ext cx="438469" cy="32093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68388" y="1961469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83668" y="1753989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cxnSp>
        <p:nvCxnSpPr>
          <p:cNvPr id="22" name="Straight Arrow Connector 21"/>
          <p:cNvCxnSpPr>
            <a:stCxn id="30" idx="4"/>
            <a:endCxn id="20" idx="0"/>
          </p:cNvCxnSpPr>
          <p:nvPr/>
        </p:nvCxnSpPr>
        <p:spPr>
          <a:xfrm flipH="1">
            <a:off x="1936346" y="1624617"/>
            <a:ext cx="31303" cy="3368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77441" y="1864870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75756" y="180282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cxnSp>
        <p:nvCxnSpPr>
          <p:cNvPr id="25" name="Straight Arrow Connector 24"/>
          <p:cNvCxnSpPr>
            <a:stCxn id="30" idx="5"/>
            <a:endCxn id="23" idx="1"/>
          </p:cNvCxnSpPr>
          <p:nvPr/>
        </p:nvCxnSpPr>
        <p:spPr>
          <a:xfrm>
            <a:off x="2086412" y="1575423"/>
            <a:ext cx="640223" cy="3386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59384" y="2532196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cxnSp>
        <p:nvCxnSpPr>
          <p:cNvPr id="27" name="Straight Arrow Connector 26"/>
          <p:cNvCxnSpPr>
            <a:stCxn id="31" idx="4"/>
            <a:endCxn id="32" idx="0"/>
          </p:cNvCxnSpPr>
          <p:nvPr/>
        </p:nvCxnSpPr>
        <p:spPr>
          <a:xfrm flipH="1">
            <a:off x="1175562" y="2183076"/>
            <a:ext cx="116091" cy="5651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847942" y="2556321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9357" y="2306880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30" name="Oval 29"/>
          <p:cNvSpPr/>
          <p:nvPr/>
        </p:nvSpPr>
        <p:spPr>
          <a:xfrm>
            <a:off x="1799691" y="1288702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23695" y="1847161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1007604" y="2748220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20" idx="4"/>
            <a:endCxn id="28" idx="0"/>
          </p:cNvCxnSpPr>
          <p:nvPr/>
        </p:nvCxnSpPr>
        <p:spPr>
          <a:xfrm>
            <a:off x="1936346" y="2297384"/>
            <a:ext cx="79554" cy="2589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777862" y="1961469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2222184" y="2919911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89930" y="2663407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cxnSp>
        <p:nvCxnSpPr>
          <p:cNvPr id="38" name="Straight Arrow Connector 37"/>
          <p:cNvCxnSpPr>
            <a:stCxn id="28" idx="5"/>
            <a:endCxn id="36" idx="1"/>
          </p:cNvCxnSpPr>
          <p:nvPr/>
        </p:nvCxnSpPr>
        <p:spPr>
          <a:xfrm>
            <a:off x="2134663" y="2843042"/>
            <a:ext cx="136715" cy="12606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849870" y="2552808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765983" y="1976744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801987" y="1292668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2635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635"/>
                                      </p:to>
                                    </p:animClr>
                                    <p:set>
                                      <p:cBhvr>
                                        <p:cTn id="25" dur="1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635"/>
                                      </p:to>
                                    </p:animClr>
                                    <p:set>
                                      <p:cBhvr>
                                        <p:cTn id="59" dur="1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1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635"/>
                                      </p:to>
                                    </p:animClr>
                                    <p:set>
                                      <p:cBhvr>
                                        <p:cTn id="66" dur="1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A2635"/>
                                      </p:to>
                                    </p:animClr>
                                    <p:set>
                                      <p:cBhvr>
                                        <p:cTn id="73" dur="1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" grpId="0" animBg="1"/>
      <p:bldP spid="30" grpId="0" animBg="1"/>
      <p:bldP spid="35" grpId="0" animBg="1"/>
      <p:bldP spid="35" grpId="1" animBg="1"/>
      <p:bldP spid="36" grpId="0" animBg="1"/>
      <p:bldP spid="37" grpId="0"/>
      <p:bldP spid="39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Submission (ready time)</a:t>
            </a:r>
            <a:endParaRPr lang="en-US" dirty="0" smtClean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86" y="15466"/>
            <a:ext cx="1585218" cy="75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7956376" y="15466"/>
            <a:ext cx="756084" cy="77361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4" y="1268760"/>
            <a:ext cx="7704854" cy="369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2955808" y="1287718"/>
            <a:ext cx="3488400" cy="367240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237234"/>
            <a:ext cx="44291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Submission (ready time)</a:t>
            </a:r>
            <a:endParaRPr lang="en-US" dirty="0" smtClean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86" y="15466"/>
            <a:ext cx="1585218" cy="75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7956376" y="15466"/>
            <a:ext cx="756084" cy="77361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004497"/>
              </p:ext>
            </p:extLst>
          </p:nvPr>
        </p:nvGraphicFramePr>
        <p:xfrm>
          <a:off x="107504" y="4669120"/>
          <a:ext cx="846094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09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Conditions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1. </a:t>
                      </a:r>
                      <a:r>
                        <a:rPr lang="en-US" sz="2200" dirty="0" err="1" smtClean="0"/>
                        <a:t>priorityOf</a:t>
                      </a:r>
                      <a:r>
                        <a:rPr lang="en-US" sz="2200" dirty="0" smtClean="0"/>
                        <a:t>(current)</a:t>
                      </a:r>
                      <a:r>
                        <a:rPr lang="en-US" sz="2200" baseline="0" dirty="0" smtClean="0"/>
                        <a:t> &gt; </a:t>
                      </a:r>
                      <a:r>
                        <a:rPr lang="en-US" sz="2200" baseline="0" dirty="0" err="1" smtClean="0"/>
                        <a:t>maxPriority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2. </a:t>
                      </a:r>
                      <a:r>
                        <a:rPr lang="en-US" sz="2200" dirty="0" err="1" smtClean="0"/>
                        <a:t>priorityOf</a:t>
                      </a:r>
                      <a:r>
                        <a:rPr lang="en-US" sz="2200" dirty="0" smtClean="0"/>
                        <a:t>(current)</a:t>
                      </a:r>
                      <a:r>
                        <a:rPr lang="en-US" sz="2200" baseline="0" dirty="0" smtClean="0"/>
                        <a:t> == </a:t>
                      </a:r>
                      <a:r>
                        <a:rPr lang="en-US" sz="2200" b="1" baseline="0" dirty="0" smtClean="0"/>
                        <a:t>maxPriority-1</a:t>
                      </a:r>
                      <a:r>
                        <a:rPr lang="en-US" sz="2200" baseline="0" dirty="0" smtClean="0"/>
                        <a:t> &amp;&amp; current </a:t>
                      </a:r>
                      <a:r>
                        <a:rPr lang="es-ES" sz="2200" dirty="0" smtClean="0"/>
                        <a:t>∈ </a:t>
                      </a:r>
                      <a:r>
                        <a:rPr lang="es-ES" sz="2200" dirty="0" err="1" smtClean="0"/>
                        <a:t>maxTaskSucc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443603" y="106497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873" y="921230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05281" y="843558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2018596" y="104022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520" y="148711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16" name="Straight Arrow Connector 15"/>
          <p:cNvCxnSpPr>
            <a:stCxn id="37" idx="3"/>
            <a:endCxn id="44" idx="7"/>
          </p:cNvCxnSpPr>
          <p:nvPr/>
        </p:nvCxnSpPr>
        <p:spPr>
          <a:xfrm flipH="1">
            <a:off x="798348" y="1326945"/>
            <a:ext cx="438469" cy="32093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156320" y="1712991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1600" y="150551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cxnSp>
        <p:nvCxnSpPr>
          <p:cNvPr id="19" name="Straight Arrow Connector 18"/>
          <p:cNvCxnSpPr>
            <a:stCxn id="37" idx="4"/>
            <a:endCxn id="17" idx="0"/>
          </p:cNvCxnSpPr>
          <p:nvPr/>
        </p:nvCxnSpPr>
        <p:spPr>
          <a:xfrm flipH="1">
            <a:off x="1324278" y="1376139"/>
            <a:ext cx="31303" cy="3368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065373" y="1616392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63688" y="1554346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cxnSp>
        <p:nvCxnSpPr>
          <p:cNvPr id="22" name="Straight Arrow Connector 21"/>
          <p:cNvCxnSpPr>
            <a:stCxn id="37" idx="5"/>
            <a:endCxn id="20" idx="1"/>
          </p:cNvCxnSpPr>
          <p:nvPr/>
        </p:nvCxnSpPr>
        <p:spPr>
          <a:xfrm>
            <a:off x="1474344" y="1326945"/>
            <a:ext cx="640223" cy="3386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7316" y="2283718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cxnSp>
        <p:nvCxnSpPr>
          <p:cNvPr id="24" name="Straight Arrow Connector 23"/>
          <p:cNvCxnSpPr>
            <a:stCxn id="44" idx="4"/>
            <a:endCxn id="45" idx="0"/>
          </p:cNvCxnSpPr>
          <p:nvPr/>
        </p:nvCxnSpPr>
        <p:spPr>
          <a:xfrm flipH="1">
            <a:off x="563494" y="1934598"/>
            <a:ext cx="116091" cy="5651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235874" y="230784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77289" y="2058402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cxnSp>
        <p:nvCxnSpPr>
          <p:cNvPr id="27" name="Straight Arrow Connector 26"/>
          <p:cNvCxnSpPr>
            <a:stCxn id="17" idx="4"/>
            <a:endCxn id="25" idx="0"/>
          </p:cNvCxnSpPr>
          <p:nvPr/>
        </p:nvCxnSpPr>
        <p:spPr>
          <a:xfrm>
            <a:off x="1324278" y="2048906"/>
            <a:ext cx="79554" cy="2589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252091" y="404884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9592" y="4002618"/>
            <a:ext cx="52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13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1787813" y="3579862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68359" y="3507854"/>
            <a:ext cx="48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32" name="Oval 31"/>
          <p:cNvSpPr/>
          <p:nvPr/>
        </p:nvSpPr>
        <p:spPr>
          <a:xfrm>
            <a:off x="1643797" y="2739891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97369" y="2490450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51520" y="3147814"/>
            <a:ext cx="43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11</a:t>
            </a:r>
            <a:endParaRPr lang="en-US" b="1" dirty="0"/>
          </a:p>
        </p:txBody>
      </p:sp>
      <p:sp>
        <p:nvSpPr>
          <p:cNvPr id="35" name="Oval 34"/>
          <p:cNvSpPr/>
          <p:nvPr/>
        </p:nvSpPr>
        <p:spPr>
          <a:xfrm>
            <a:off x="2081923" y="3103360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15921" y="2859782"/>
            <a:ext cx="53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1187623" y="1040224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>
            <a:stCxn id="25" idx="5"/>
            <a:endCxn id="32" idx="1"/>
          </p:cNvCxnSpPr>
          <p:nvPr/>
        </p:nvCxnSpPr>
        <p:spPr>
          <a:xfrm>
            <a:off x="1522595" y="2594564"/>
            <a:ext cx="170396" cy="1945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5"/>
            <a:endCxn id="35" idx="1"/>
          </p:cNvCxnSpPr>
          <p:nvPr/>
        </p:nvCxnSpPr>
        <p:spPr>
          <a:xfrm>
            <a:off x="1930518" y="3026612"/>
            <a:ext cx="200599" cy="1259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5" idx="4"/>
            <a:endCxn id="50" idx="0"/>
          </p:cNvCxnSpPr>
          <p:nvPr/>
        </p:nvCxnSpPr>
        <p:spPr>
          <a:xfrm>
            <a:off x="563494" y="2835657"/>
            <a:ext cx="216024" cy="4802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4"/>
            <a:endCxn id="30" idx="7"/>
          </p:cNvCxnSpPr>
          <p:nvPr/>
        </p:nvCxnSpPr>
        <p:spPr>
          <a:xfrm flipH="1">
            <a:off x="2074534" y="3439275"/>
            <a:ext cx="175347" cy="18978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0" idx="4"/>
            <a:endCxn id="28" idx="1"/>
          </p:cNvCxnSpPr>
          <p:nvPr/>
        </p:nvCxnSpPr>
        <p:spPr>
          <a:xfrm>
            <a:off x="779518" y="3651870"/>
            <a:ext cx="521767" cy="4461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3"/>
            <a:endCxn id="28" idx="7"/>
          </p:cNvCxnSpPr>
          <p:nvPr/>
        </p:nvCxnSpPr>
        <p:spPr>
          <a:xfrm flipH="1">
            <a:off x="1538812" y="3866583"/>
            <a:ext cx="298195" cy="2314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11627" y="159868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395536" y="2499742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/>
          <p:cNvSpPr/>
          <p:nvPr/>
        </p:nvSpPr>
        <p:spPr>
          <a:xfrm>
            <a:off x="611560" y="3315955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82427" y="936000"/>
            <a:ext cx="1498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maxPriority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139952" y="1512000"/>
            <a:ext cx="1640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maxTaskSucc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2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3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>
            <a:stCxn id="37" idx="5"/>
          </p:cNvCxnSpPr>
          <p:nvPr/>
        </p:nvCxnSpPr>
        <p:spPr>
          <a:xfrm>
            <a:off x="1474344" y="1326945"/>
            <a:ext cx="846244" cy="18208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6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4, 5, 6, 10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5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8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10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4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12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13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9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14438" y="5004635"/>
            <a:ext cx="594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sym typeface="Wingdings"/>
              </a:rPr>
              <a:t>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32440" y="5004465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sym typeface="Wingdings"/>
              </a:rPr>
              <a:t>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532440" y="5517232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sym typeface="Wingdings"/>
              </a:rPr>
              <a:t>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2440" y="5517232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  <a:sym typeface="Wingdings"/>
              </a:rPr>
              <a:t></a:t>
            </a:r>
            <a:endParaRPr lang="en-US" sz="3200" dirty="0"/>
          </a:p>
        </p:txBody>
      </p:sp>
      <p:sp>
        <p:nvSpPr>
          <p:cNvPr id="69" name="TextBox 68"/>
          <p:cNvSpPr txBox="1"/>
          <p:nvPr/>
        </p:nvSpPr>
        <p:spPr>
          <a:xfrm>
            <a:off x="1797368" y="899428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609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0.27135 0.06111 L 0.39531 0.09815 L 0.50017 0.12292 L 0.51198 0.1838 " pathEditMode="relative" rAng="0" ptsTypes="AAAAA">
                                      <p:cBhvr>
                                        <p:cTn id="6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9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59259E-6 L 0.10556 0.11713 L 0.16823 0.28727 L 0.28368 0.35532 L 0.38525 0.33703 L 0.43056 0.27222 " pathEditMode="relative" rAng="0" ptsTypes="AAAAAA">
                                      <p:cBhvr>
                                        <p:cTn id="19" dur="1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28" y="1775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7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12431 0.04305 L 0.31927 0.08078 L 0.3717 0.14722 L 0.38698 0.18727 " pathEditMode="relative" rAng="0" ptsTypes="AAAAA">
                                      <p:cBhvr>
                                        <p:cTn id="48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40" y="93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"/>
                            </p:stCondLst>
                            <p:childTnLst>
                              <p:par>
                                <p:cTn id="5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7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26822 0.09977 L 0.59878 0.10579 " pathEditMode="relative" rAng="0" ptsTypes="AAA">
                                      <p:cBhvr>
                                        <p:cTn id="61" dur="1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48" y="527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0"/>
                            </p:stCondLst>
                            <p:childTnLst>
                              <p:par>
                                <p:cTn id="6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700" fill="hold"/>
                                        <p:tgtEl>
                                          <p:spTgt spid="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12031 0.12291 L 0.26354 0.16296 L 0.47327 0.17314 " pathEditMode="relative" rAng="0" ptsTypes="AAAA">
                                      <p:cBhvr>
                                        <p:cTn id="72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63" y="865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0"/>
                            </p:stCondLst>
                            <p:childTnLst>
                              <p:par>
                                <p:cTn id="8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7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14844 0.02662 L 0.46024 0.03518 L 0.47622 0.10324 " pathEditMode="relative" rAng="0" ptsTypes="AAAA">
                                      <p:cBhvr>
                                        <p:cTn id="95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02" y="5162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0"/>
                            </p:stCondLst>
                            <p:childTnLst>
                              <p:par>
                                <p:cTn id="10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70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1482 L 0.29167 -0.01667 L 0.35712 -0.04445 L 0.46198 -0.0463 L 0.57761 -0.04445 L 0.69306 -0.04537 L 0.70608 -0.02755 " pathEditMode="relative" rAng="0" ptsTypes="AAAAAAA">
                                      <p:cBhvr>
                                        <p:cTn id="108" dur="1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5" y="-157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70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3403 L 0.11736 0.08495 L 0.20261 0.10694 L 0.31493 0.12338 L 0.41997 0.12338 L 0.4941 0.10463 L 0.504 0.08681 " pathEditMode="relative" rAng="0" ptsTypes="AAAAAAA">
                                      <p:cBhvr>
                                        <p:cTn id="119" dur="1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91" y="4468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"/>
                            </p:stCondLst>
                            <p:childTnLst>
                              <p:par>
                                <p:cTn id="12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7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2338 L 0.11406 0.03056 L 0.20069 0.03218 L 0.32205 0.03403 L 0.39358 0.03172 L 0.44983 0.02871 L 0.49879 0.02477 " pathEditMode="relative" rAng="0" ptsTypes="AAAAAAA">
                                      <p:cBhvr>
                                        <p:cTn id="142" dur="1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53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00"/>
                            </p:stCondLst>
                            <p:childTnLst>
                              <p:par>
                                <p:cTn id="14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9" dur="7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116 L 0.10642 0.09352 L 0.25833 0.07709 L 0.37465 0.07361 L 0.44739 0.05232 L 0.49809 0.01296 L 0.48819 -0.0294 " pathEditMode="relative" rAng="0" ptsTypes="AAAAAAA">
                                      <p:cBhvr>
                                        <p:cTn id="161" dur="1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307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00"/>
                            </p:stCondLst>
                            <p:childTnLst>
                              <p:par>
                                <p:cTn id="16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7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10938 -0.01713 L 0.16719 -0.07708 L 0.2474 -0.08681 L 0.42848 -0.10347 L 0.52466 -0.10208 L 0.64236 -0.09213 L 0.68559 -0.11042 L 0.72969 -0.14444 " pathEditMode="relative" rAng="0" ptsTypes="AAAAAAAAA">
                                      <p:cBhvr>
                                        <p:cTn id="180" dur="1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76" y="-7222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300"/>
                            </p:stCondLst>
                            <p:childTnLst>
                              <p:par>
                                <p:cTn id="19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3" dur="7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0069 L 0.09722 0.02569 L 0.26528 0.03819 L 0.47917 -0.01181 L 0.56042 -0.09908 " pathEditMode="relative" rAng="0" ptsTypes="AAAAA">
                                      <p:cBhvr>
                                        <p:cTn id="197" dur="1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21" y="-3125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300"/>
                            </p:stCondLst>
                            <p:childTnLst>
                              <p:par>
                                <p:cTn id="20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8" dur="7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22344 -0.00995 L 0.36215 -0.05208 L 0.43489 -0.09421 L 0.58871 -0.09837 L 0.65972 -0.16736 " pathEditMode="relative" rAng="0" ptsTypes="AAAAAA">
                                      <p:cBhvr>
                                        <p:cTn id="2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86" y="-8380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7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/>
      <p:bldP spid="13" grpId="0"/>
      <p:bldP spid="14" grpId="0" animBg="1"/>
      <p:bldP spid="14" grpId="1" animBg="1"/>
      <p:bldP spid="15" grpId="0"/>
      <p:bldP spid="17" grpId="0" animBg="1"/>
      <p:bldP spid="17" grpId="1" animBg="1"/>
      <p:bldP spid="18" grpId="0"/>
      <p:bldP spid="20" grpId="0" animBg="1"/>
      <p:bldP spid="20" grpId="1" animBg="1"/>
      <p:bldP spid="21" grpId="0"/>
      <p:bldP spid="23" grpId="0"/>
      <p:bldP spid="25" grpId="0" animBg="1"/>
      <p:bldP spid="25" grpId="1" animBg="1"/>
      <p:bldP spid="26" grpId="0"/>
      <p:bldP spid="28" grpId="0" animBg="1"/>
      <p:bldP spid="28" grpId="1" animBg="1"/>
      <p:bldP spid="29" grpId="0"/>
      <p:bldP spid="30" grpId="0" animBg="1"/>
      <p:bldP spid="30" grpId="1" animBg="1"/>
      <p:bldP spid="31" grpId="0"/>
      <p:bldP spid="32" grpId="0" animBg="1"/>
      <p:bldP spid="32" grpId="1" animBg="1"/>
      <p:bldP spid="33" grpId="0"/>
      <p:bldP spid="34" grpId="0"/>
      <p:bldP spid="35" grpId="0" animBg="1"/>
      <p:bldP spid="35" grpId="1" animBg="1"/>
      <p:bldP spid="36" grpId="0"/>
      <p:bldP spid="37" grpId="0" animBg="1"/>
      <p:bldP spid="37" grpId="1" animBg="1"/>
      <p:bldP spid="44" grpId="0" animBg="1"/>
      <p:bldP spid="44" grpId="1" animBg="1"/>
      <p:bldP spid="45" grpId="0" animBg="1"/>
      <p:bldP spid="45" grpId="1" animBg="1"/>
      <p:bldP spid="50" grpId="0" animBg="1"/>
      <p:bldP spid="50" grpId="1" animBg="1"/>
      <p:bldP spid="51" grpId="0" animBg="1"/>
      <p:bldP spid="52" grpId="0" animBg="1"/>
      <p:bldP spid="55" grpId="0" animBg="1"/>
      <p:bldP spid="55" grpId="1" animBg="1"/>
      <p:bldP spid="56" grpId="0" animBg="1"/>
      <p:bldP spid="56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2" grpId="0" animBg="1"/>
      <p:bldP spid="62" grpId="1" animBg="1"/>
      <p:bldP spid="63" grpId="0" animBg="1"/>
      <p:bldP spid="63" grpId="1" animBg="1"/>
      <p:bldP spid="63" grpId="2" animBg="1"/>
      <p:bldP spid="64" grpId="0" animBg="1"/>
      <p:bldP spid="64" grpId="1" animBg="1"/>
      <p:bldP spid="65" grpId="0" animBg="1"/>
      <p:bldP spid="66" grpId="0" animBg="1"/>
      <p:bldP spid="67" grpId="0" animBg="1"/>
      <p:bldP spid="67" grpId="1" animBg="1"/>
      <p:bldP spid="3" grpId="1"/>
      <p:bldP spid="3" grpId="2"/>
      <p:bldP spid="4" grpId="0"/>
      <p:bldP spid="4" grpId="1"/>
      <p:bldP spid="4" grpId="2"/>
      <p:bldP spid="4" grpId="3"/>
      <p:bldP spid="68" grpId="0"/>
      <p:bldP spid="68" grpId="1"/>
      <p:bldP spid="68" grpId="2"/>
      <p:bldP spid="68" grpId="3"/>
      <p:bldP spid="68" grpId="4"/>
      <p:bldP spid="68" grpId="5"/>
      <p:bldP spid="5" grpId="0"/>
      <p:bldP spid="5" grpId="1"/>
      <p:bldP spid="5" grpId="2"/>
      <p:bldP spid="5" grpId="3"/>
      <p:bldP spid="5" grpId="4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8532440" y="5517232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  <a:sym typeface="Wingdings"/>
              </a:rPr>
              <a:t></a:t>
            </a:r>
            <a:endParaRPr lang="en-US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8532440" y="5004465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sym typeface="Wingdings"/>
              </a:rPr>
              <a:t>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237234"/>
            <a:ext cx="44291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13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Submission (ready time)</a:t>
            </a:r>
            <a:endParaRPr lang="en-US" dirty="0" smtClean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86" y="15466"/>
            <a:ext cx="1585218" cy="75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7956376" y="15466"/>
            <a:ext cx="756084" cy="77361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282427" y="936000"/>
            <a:ext cx="1498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maxPriority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4139952" y="1512000"/>
            <a:ext cx="1640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maxTaskSucc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88" name="Rectangle 87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2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3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6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4, 5, 6, 10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5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8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10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12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13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6350857" y="2287138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775851" y="2280084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508104" y="288027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7178949" y="2283864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5856265" y="288027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7236296" y="288027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6" name="Oval 105"/>
          <p:cNvSpPr/>
          <p:nvPr/>
        </p:nvSpPr>
        <p:spPr>
          <a:xfrm>
            <a:off x="6876256" y="288027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192180" y="288027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540341" y="287248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152451" y="288027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112060" y="2287138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522765" y="2287138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Oval 111"/>
          <p:cNvSpPr/>
          <p:nvPr/>
        </p:nvSpPr>
        <p:spPr>
          <a:xfrm>
            <a:off x="5947759" y="2287138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Content Placeholder 9"/>
          <p:cNvSpPr>
            <a:spLocks noGrp="1"/>
          </p:cNvSpPr>
          <p:nvPr>
            <p:ph idx="1"/>
          </p:nvPr>
        </p:nvSpPr>
        <p:spPr>
          <a:xfrm>
            <a:off x="107504" y="980728"/>
            <a:ext cx="3384376" cy="2952328"/>
          </a:xfrm>
        </p:spPr>
        <p:txBody>
          <a:bodyPr>
            <a:normAutofit/>
          </a:bodyPr>
          <a:lstStyle/>
          <a:p>
            <a:r>
              <a:rPr lang="en-US" dirty="0" smtClean="0"/>
              <a:t>Sorted queues according to the task priority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502001"/>
              </p:ext>
            </p:extLst>
          </p:nvPr>
        </p:nvGraphicFramePr>
        <p:xfrm>
          <a:off x="107504" y="4669120"/>
          <a:ext cx="846094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09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Conditions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1. </a:t>
                      </a:r>
                      <a:r>
                        <a:rPr lang="en-US" sz="2200" dirty="0" err="1" smtClean="0"/>
                        <a:t>priorityOf</a:t>
                      </a:r>
                      <a:r>
                        <a:rPr lang="en-US" sz="2200" dirty="0" smtClean="0"/>
                        <a:t>(current)</a:t>
                      </a:r>
                      <a:r>
                        <a:rPr lang="en-US" sz="2200" baseline="0" dirty="0" smtClean="0"/>
                        <a:t> &gt; </a:t>
                      </a:r>
                      <a:r>
                        <a:rPr lang="en-US" sz="2200" baseline="0" dirty="0" err="1" smtClean="0"/>
                        <a:t>maxPriority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2. </a:t>
                      </a:r>
                      <a:r>
                        <a:rPr lang="en-US" sz="2200" dirty="0" err="1" smtClean="0"/>
                        <a:t>priorityOf</a:t>
                      </a:r>
                      <a:r>
                        <a:rPr lang="en-US" sz="2200" dirty="0" smtClean="0"/>
                        <a:t>(current)</a:t>
                      </a:r>
                      <a:r>
                        <a:rPr lang="en-US" sz="2200" baseline="0" dirty="0" smtClean="0"/>
                        <a:t> == </a:t>
                      </a:r>
                      <a:r>
                        <a:rPr lang="en-US" sz="2200" b="1" baseline="0" dirty="0" smtClean="0"/>
                        <a:t>maxPriority-1</a:t>
                      </a:r>
                      <a:r>
                        <a:rPr lang="en-US" sz="2200" baseline="0" dirty="0" smtClean="0"/>
                        <a:t> &amp;&amp; current </a:t>
                      </a:r>
                      <a:r>
                        <a:rPr lang="es-ES" sz="2200" dirty="0" smtClean="0"/>
                        <a:t>∈ </a:t>
                      </a:r>
                      <a:r>
                        <a:rPr lang="es-ES" sz="2200" dirty="0" err="1" smtClean="0"/>
                        <a:t>maxTaskSucc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67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and Strictness in Task Submission</a:t>
            </a:r>
            <a:endParaRPr lang="es-ES" dirty="0" smtClean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86" y="15466"/>
            <a:ext cx="1585218" cy="75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7956376" y="15466"/>
            <a:ext cx="756084" cy="77361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04" y="2675192"/>
            <a:ext cx="5184576" cy="2297714"/>
          </a:xfrm>
        </p:spPr>
        <p:txBody>
          <a:bodyPr>
            <a:normAutofit/>
          </a:bodyPr>
          <a:lstStyle/>
          <a:p>
            <a:r>
              <a:rPr lang="en-US" dirty="0"/>
              <a:t>Two CATS </a:t>
            </a:r>
            <a:r>
              <a:rPr lang="en-US" dirty="0" smtClean="0"/>
              <a:t>configurations</a:t>
            </a:r>
          </a:p>
          <a:p>
            <a:pPr lvl="1"/>
            <a:r>
              <a:rPr lang="en-US" b="1" dirty="0"/>
              <a:t>Strict</a:t>
            </a:r>
            <a:r>
              <a:rPr lang="en-US" b="1" dirty="0" smtClean="0"/>
              <a:t>: </a:t>
            </a:r>
            <a:r>
              <a:rPr lang="en-US" dirty="0" err="1"/>
              <a:t>priorityOf</a:t>
            </a:r>
            <a:r>
              <a:rPr lang="en-US" dirty="0"/>
              <a:t>(4</a:t>
            </a:r>
            <a:r>
              <a:rPr lang="en-US" dirty="0" smtClean="0"/>
              <a:t>) </a:t>
            </a:r>
            <a:r>
              <a:rPr lang="en-US" b="1" dirty="0" smtClean="0"/>
              <a:t>&gt; </a:t>
            </a:r>
            <a:r>
              <a:rPr lang="en-US" dirty="0" err="1" smtClean="0"/>
              <a:t>maxPriority</a:t>
            </a:r>
            <a:endParaRPr lang="en-US" dirty="0" smtClean="0"/>
          </a:p>
          <a:p>
            <a:pPr lvl="1"/>
            <a:r>
              <a:rPr lang="en-US" b="1" dirty="0" smtClean="0"/>
              <a:t>Flexible: </a:t>
            </a:r>
            <a:r>
              <a:rPr lang="en-US" dirty="0" err="1"/>
              <a:t>priorityOf</a:t>
            </a:r>
            <a:r>
              <a:rPr lang="en-US" dirty="0"/>
              <a:t>(4</a:t>
            </a:r>
            <a:r>
              <a:rPr lang="en-US" dirty="0" smtClean="0"/>
              <a:t>) </a:t>
            </a:r>
            <a:r>
              <a:rPr lang="en-US" b="1" dirty="0" smtClean="0"/>
              <a:t>&gt;= </a:t>
            </a:r>
            <a:r>
              <a:rPr lang="en-US" dirty="0" err="1" smtClean="0"/>
              <a:t>maxPriority</a:t>
            </a:r>
            <a:endParaRPr lang="en-US" b="1" dirty="0"/>
          </a:p>
          <a:p>
            <a:pPr lvl="1"/>
            <a:r>
              <a:rPr lang="en-US" b="1" dirty="0" smtClean="0"/>
              <a:t>Result:</a:t>
            </a:r>
            <a:r>
              <a:rPr lang="en-US" dirty="0" smtClean="0"/>
              <a:t> </a:t>
            </a:r>
            <a:r>
              <a:rPr lang="en-US" b="1" dirty="0"/>
              <a:t>flexible</a:t>
            </a:r>
            <a:r>
              <a:rPr lang="en-US" dirty="0"/>
              <a:t> results with </a:t>
            </a:r>
            <a:r>
              <a:rPr lang="en-US" b="1" dirty="0"/>
              <a:t>more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critical tasks</a:t>
            </a:r>
          </a:p>
          <a:p>
            <a:pPr lvl="1"/>
            <a:endParaRPr lang="en-US" dirty="0" smtClean="0"/>
          </a:p>
          <a:p>
            <a:pPr lvl="1"/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867894" y="1284908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0164" y="114116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429572" y="1063489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2442887" y="1260154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53708" y="1038734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75811" y="1707042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43" name="Straight Arrow Connector 42"/>
          <p:cNvCxnSpPr>
            <a:stCxn id="66" idx="3"/>
            <a:endCxn id="73" idx="7"/>
          </p:cNvCxnSpPr>
          <p:nvPr/>
        </p:nvCxnSpPr>
        <p:spPr>
          <a:xfrm flipH="1">
            <a:off x="1222639" y="1546876"/>
            <a:ext cx="438469" cy="32093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580611" y="1932922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95891" y="1725442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cxnSp>
        <p:nvCxnSpPr>
          <p:cNvPr id="48" name="Straight Arrow Connector 47"/>
          <p:cNvCxnSpPr>
            <a:stCxn id="66" idx="4"/>
            <a:endCxn id="44" idx="0"/>
          </p:cNvCxnSpPr>
          <p:nvPr/>
        </p:nvCxnSpPr>
        <p:spPr>
          <a:xfrm flipH="1">
            <a:off x="1748569" y="1596070"/>
            <a:ext cx="31303" cy="3368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489664" y="1836323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187979" y="1774277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cxnSp>
        <p:nvCxnSpPr>
          <p:cNvPr id="51" name="Straight Arrow Connector 50"/>
          <p:cNvCxnSpPr>
            <a:stCxn id="66" idx="5"/>
            <a:endCxn id="49" idx="1"/>
          </p:cNvCxnSpPr>
          <p:nvPr/>
        </p:nvCxnSpPr>
        <p:spPr>
          <a:xfrm>
            <a:off x="1898635" y="1546876"/>
            <a:ext cx="640223" cy="3386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71607" y="2503649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cxnSp>
        <p:nvCxnSpPr>
          <p:cNvPr id="53" name="Straight Arrow Connector 52"/>
          <p:cNvCxnSpPr>
            <a:stCxn id="73" idx="4"/>
            <a:endCxn id="74" idx="0"/>
          </p:cNvCxnSpPr>
          <p:nvPr/>
        </p:nvCxnSpPr>
        <p:spPr>
          <a:xfrm flipH="1">
            <a:off x="987785" y="2154529"/>
            <a:ext cx="116091" cy="5651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660165" y="2527774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01580" y="2278333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cxnSp>
        <p:nvCxnSpPr>
          <p:cNvPr id="56" name="Straight Arrow Connector 55"/>
          <p:cNvCxnSpPr>
            <a:stCxn id="44" idx="4"/>
            <a:endCxn id="54" idx="0"/>
          </p:cNvCxnSpPr>
          <p:nvPr/>
        </p:nvCxnSpPr>
        <p:spPr>
          <a:xfrm>
            <a:off x="1748569" y="2268837"/>
            <a:ext cx="79554" cy="2589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1676382" y="4268774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323883" y="4222549"/>
            <a:ext cx="52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13</a:t>
            </a:r>
            <a:endParaRPr lang="en-US" b="1" dirty="0"/>
          </a:p>
        </p:txBody>
      </p:sp>
      <p:sp>
        <p:nvSpPr>
          <p:cNvPr id="59" name="Oval 58"/>
          <p:cNvSpPr/>
          <p:nvPr/>
        </p:nvSpPr>
        <p:spPr>
          <a:xfrm>
            <a:off x="2212104" y="379979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92650" y="3727785"/>
            <a:ext cx="49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61" name="Oval 60"/>
          <p:cNvSpPr/>
          <p:nvPr/>
        </p:nvSpPr>
        <p:spPr>
          <a:xfrm>
            <a:off x="2068088" y="2959822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21660" y="2710381"/>
            <a:ext cx="1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675811" y="3367745"/>
            <a:ext cx="43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11</a:t>
            </a:r>
            <a:endParaRPr lang="en-US" b="1" dirty="0"/>
          </a:p>
        </p:txBody>
      </p:sp>
      <p:sp>
        <p:nvSpPr>
          <p:cNvPr id="64" name="Oval 63"/>
          <p:cNvSpPr/>
          <p:nvPr/>
        </p:nvSpPr>
        <p:spPr>
          <a:xfrm>
            <a:off x="2506214" y="3323291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40212" y="3079713"/>
            <a:ext cx="53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66" name="Oval 65"/>
          <p:cNvSpPr/>
          <p:nvPr/>
        </p:nvSpPr>
        <p:spPr>
          <a:xfrm>
            <a:off x="1611914" y="1260155"/>
            <a:ext cx="335915" cy="3359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/>
          <p:cNvCxnSpPr>
            <a:stCxn id="54" idx="5"/>
            <a:endCxn id="61" idx="1"/>
          </p:cNvCxnSpPr>
          <p:nvPr/>
        </p:nvCxnSpPr>
        <p:spPr>
          <a:xfrm>
            <a:off x="1946886" y="2814495"/>
            <a:ext cx="170396" cy="1945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1" idx="5"/>
            <a:endCxn id="64" idx="1"/>
          </p:cNvCxnSpPr>
          <p:nvPr/>
        </p:nvCxnSpPr>
        <p:spPr>
          <a:xfrm>
            <a:off x="2354809" y="3246543"/>
            <a:ext cx="200599" cy="1259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4" idx="4"/>
            <a:endCxn id="75" idx="0"/>
          </p:cNvCxnSpPr>
          <p:nvPr/>
        </p:nvCxnSpPr>
        <p:spPr>
          <a:xfrm>
            <a:off x="987785" y="3055588"/>
            <a:ext cx="216024" cy="4802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4" idx="4"/>
            <a:endCxn id="59" idx="7"/>
          </p:cNvCxnSpPr>
          <p:nvPr/>
        </p:nvCxnSpPr>
        <p:spPr>
          <a:xfrm flipH="1">
            <a:off x="2498825" y="3659206"/>
            <a:ext cx="175347" cy="18978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75" idx="4"/>
            <a:endCxn id="57" idx="1"/>
          </p:cNvCxnSpPr>
          <p:nvPr/>
        </p:nvCxnSpPr>
        <p:spPr>
          <a:xfrm>
            <a:off x="1203809" y="3871801"/>
            <a:ext cx="521767" cy="4461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9" idx="3"/>
            <a:endCxn id="57" idx="7"/>
          </p:cNvCxnSpPr>
          <p:nvPr/>
        </p:nvCxnSpPr>
        <p:spPr>
          <a:xfrm flipH="1">
            <a:off x="1963103" y="4086514"/>
            <a:ext cx="298195" cy="2314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935918" y="1818614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819827" y="2719673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Oval 74"/>
          <p:cNvSpPr/>
          <p:nvPr/>
        </p:nvSpPr>
        <p:spPr>
          <a:xfrm>
            <a:off x="1035851" y="3535886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/>
          <p:cNvCxnSpPr>
            <a:stCxn id="66" idx="5"/>
          </p:cNvCxnSpPr>
          <p:nvPr/>
        </p:nvCxnSpPr>
        <p:spPr>
          <a:xfrm>
            <a:off x="1898635" y="1546876"/>
            <a:ext cx="846244" cy="18208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282427" y="936000"/>
            <a:ext cx="1498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maxPriority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4139952" y="1512000"/>
            <a:ext cx="1640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maxTaskSucc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85" name="Rectangle 84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2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191960" y="936000"/>
            <a:ext cx="737617" cy="44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 3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4, 5, 6, 10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8 }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191960" y="1512000"/>
            <a:ext cx="1692000" cy="45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{ 10 }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59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40" grpId="0" animBg="1"/>
      <p:bldP spid="41" grpId="0"/>
      <p:bldP spid="44" grpId="0" animBg="1"/>
      <p:bldP spid="45" grpId="0"/>
      <p:bldP spid="49" grpId="0" animBg="1"/>
      <p:bldP spid="50" grpId="0"/>
      <p:bldP spid="54" grpId="0" animBg="1"/>
      <p:bldP spid="55" grpId="0"/>
      <p:bldP spid="61" grpId="0" animBg="1"/>
      <p:bldP spid="62" grpId="0"/>
      <p:bldP spid="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Task-to-Core Assignment</a:t>
            </a:r>
            <a:endParaRPr lang="en-US" dirty="0" smtClean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86" y="15466"/>
            <a:ext cx="1585218" cy="75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8424428" y="15466"/>
            <a:ext cx="684076" cy="77361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4" y="1249802"/>
            <a:ext cx="7704854" cy="369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5148064" y="1268760"/>
            <a:ext cx="3276364" cy="367240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Task-to-Core Assignment</a:t>
            </a:r>
            <a:endParaRPr lang="en-US" dirty="0" smtClean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86" y="15466"/>
            <a:ext cx="1585218" cy="75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8424428" y="15466"/>
            <a:ext cx="684076" cy="77361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17254"/>
            <a:ext cx="44291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3218695" y="2460312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643689" y="2453258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75942" y="305344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046787" y="2457038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724103" y="305344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068130" y="305344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Oval 15"/>
          <p:cNvSpPr/>
          <p:nvPr/>
        </p:nvSpPr>
        <p:spPr>
          <a:xfrm>
            <a:off x="3744094" y="305344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060018" y="305344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408179" y="304565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020289" y="3053447"/>
            <a:ext cx="335915" cy="33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79898" y="2460312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90603" y="2460312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2815597" y="2460312"/>
            <a:ext cx="403098" cy="403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372200" y="3212976"/>
            <a:ext cx="1203960" cy="12039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Big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62297" y="1196752"/>
            <a:ext cx="898135" cy="8981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Little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616512" y="3212976"/>
            <a:ext cx="1203960" cy="12039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Big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616512" y="4457288"/>
            <a:ext cx="1203960" cy="12039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Big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626193" y="2132856"/>
            <a:ext cx="898135" cy="8981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Little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562297" y="2132856"/>
            <a:ext cx="898135" cy="8981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Little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747423" y="3320988"/>
            <a:ext cx="1680298" cy="12601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752654" y="1844824"/>
            <a:ext cx="1873539" cy="7560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0222229">
            <a:off x="5308333" y="189880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pop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 rot="2159047">
            <a:off x="5117877" y="373352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pop</a:t>
            </a:r>
            <a:endParaRPr lang="en-US" b="1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752655" y="2708920"/>
            <a:ext cx="1763561" cy="187220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2790478">
            <a:off x="4762192" y="3305853"/>
            <a:ext cx="181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ork stealing</a:t>
            </a:r>
            <a:endParaRPr lang="en-US" b="1" dirty="0"/>
          </a:p>
        </p:txBody>
      </p:sp>
      <p:cxnSp>
        <p:nvCxnSpPr>
          <p:cNvPr id="41" name="Curved Connector 40"/>
          <p:cNvCxnSpPr/>
          <p:nvPr/>
        </p:nvCxnSpPr>
        <p:spPr>
          <a:xfrm rot="10800000" flipV="1">
            <a:off x="4752656" y="1988839"/>
            <a:ext cx="2051593" cy="1064605"/>
          </a:xfrm>
          <a:prstGeom prst="curvedConnector3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54286" y="3837668"/>
            <a:ext cx="272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Optional:</a:t>
            </a:r>
            <a:r>
              <a:rPr lang="en-US" b="1" dirty="0" smtClean="0"/>
              <a:t> 2D work stealing</a:t>
            </a:r>
            <a:endParaRPr lang="en-US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6372200" y="4457288"/>
            <a:ext cx="1203960" cy="12039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Big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626193" y="1197511"/>
            <a:ext cx="898135" cy="8981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Little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3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 smtClean="0"/>
          </a:p>
        </p:txBody>
      </p:sp>
      <p:sp>
        <p:nvSpPr>
          <p:cNvPr id="39" name="Content Placeholder 9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5184576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Background -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OmpSs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0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Criticality-Aware Task Scheduler (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CATS)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Task prioritization</a:t>
            </a:r>
          </a:p>
          <a:p>
            <a:pPr lvl="1"/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Task submission</a:t>
            </a:r>
          </a:p>
          <a:p>
            <a:pPr lvl="1"/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Task-to-processor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assignment</a:t>
            </a:r>
          </a:p>
          <a:p>
            <a:r>
              <a:rPr lang="en-US" b="1" dirty="0"/>
              <a:t>Evaluation </a:t>
            </a:r>
          </a:p>
          <a:p>
            <a:r>
              <a:rPr lang="en-US" dirty="0" smtClean="0"/>
              <a:t>Conclusions</a:t>
            </a:r>
            <a:endParaRPr lang="es-ES" sz="1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567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18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Platforms</a:t>
            </a:r>
            <a:endParaRPr lang="en-US" dirty="0" smtClean="0"/>
          </a:p>
        </p:txBody>
      </p:sp>
      <p:sp>
        <p:nvSpPr>
          <p:cNvPr id="8" name="Content Placeholder 9"/>
          <p:cNvSpPr>
            <a:spLocks noGrp="1"/>
          </p:cNvSpPr>
          <p:nvPr>
            <p:ph idx="1"/>
          </p:nvPr>
        </p:nvSpPr>
        <p:spPr>
          <a:xfrm>
            <a:off x="107504" y="980728"/>
            <a:ext cx="5531432" cy="5184576"/>
          </a:xfrm>
        </p:spPr>
        <p:txBody>
          <a:bodyPr/>
          <a:lstStyle/>
          <a:p>
            <a:r>
              <a:rPr lang="es-ES" b="1" dirty="0"/>
              <a:t>ODROID </a:t>
            </a:r>
            <a:r>
              <a:rPr lang="es-ES" b="1" dirty="0" smtClean="0"/>
              <a:t>XU3</a:t>
            </a:r>
          </a:p>
          <a:p>
            <a:pPr lvl="1"/>
            <a:r>
              <a:rPr lang="es-ES" dirty="0" smtClean="0"/>
              <a:t>8-core </a:t>
            </a:r>
            <a:r>
              <a:rPr lang="es-ES" dirty="0"/>
              <a:t>Samsung </a:t>
            </a:r>
            <a:r>
              <a:rPr lang="es-ES" dirty="0" err="1"/>
              <a:t>Exynos</a:t>
            </a:r>
            <a:r>
              <a:rPr lang="es-ES" dirty="0"/>
              <a:t> 5422 </a:t>
            </a:r>
            <a:endParaRPr lang="es-ES" dirty="0" smtClean="0"/>
          </a:p>
          <a:p>
            <a:pPr lvl="1"/>
            <a:r>
              <a:rPr lang="es-ES" dirty="0" smtClean="0"/>
              <a:t>ARM </a:t>
            </a:r>
            <a:r>
              <a:rPr lang="es-ES" dirty="0" err="1"/>
              <a:t>big.LITTLE</a:t>
            </a:r>
            <a:r>
              <a:rPr lang="es-ES" dirty="0"/>
              <a:t> </a:t>
            </a:r>
            <a:r>
              <a:rPr lang="en-US" dirty="0" smtClean="0"/>
              <a:t>architecture</a:t>
            </a:r>
            <a:r>
              <a:rPr lang="es-ES" dirty="0" smtClean="0"/>
              <a:t> </a:t>
            </a:r>
            <a:endParaRPr lang="es-ES" dirty="0" smtClean="0"/>
          </a:p>
          <a:p>
            <a:pPr lvl="1"/>
            <a:r>
              <a:rPr lang="es-ES" dirty="0" smtClean="0"/>
              <a:t>4 </a:t>
            </a:r>
            <a:r>
              <a:rPr lang="es-ES" dirty="0"/>
              <a:t>x Cortex-A15 </a:t>
            </a:r>
            <a:r>
              <a:rPr lang="en-US" dirty="0" smtClean="0"/>
              <a:t>cores</a:t>
            </a:r>
            <a:r>
              <a:rPr lang="es-ES" dirty="0" smtClean="0"/>
              <a:t> </a:t>
            </a:r>
            <a:r>
              <a:rPr lang="es-ES" dirty="0"/>
              <a:t>at 2.0GHz </a:t>
            </a:r>
            <a:r>
              <a:rPr lang="es-ES" dirty="0" smtClean="0"/>
              <a:t>(</a:t>
            </a:r>
            <a:r>
              <a:rPr lang="en-US" dirty="0" smtClean="0"/>
              <a:t>big</a:t>
            </a:r>
            <a:r>
              <a:rPr lang="es-ES" dirty="0" smtClean="0"/>
              <a:t>)</a:t>
            </a:r>
            <a:endParaRPr lang="es-ES" dirty="0" smtClean="0"/>
          </a:p>
          <a:p>
            <a:pPr lvl="1"/>
            <a:r>
              <a:rPr lang="es-ES" dirty="0" smtClean="0"/>
              <a:t>4 </a:t>
            </a:r>
            <a:r>
              <a:rPr lang="es-ES" dirty="0"/>
              <a:t>x Cortex-A7 </a:t>
            </a:r>
            <a:r>
              <a:rPr lang="en-US" dirty="0" smtClean="0"/>
              <a:t>cores</a:t>
            </a:r>
            <a:r>
              <a:rPr lang="es-ES" dirty="0" smtClean="0"/>
              <a:t> </a:t>
            </a:r>
            <a:r>
              <a:rPr lang="es-ES" dirty="0"/>
              <a:t>at 1.4GHz </a:t>
            </a:r>
            <a:r>
              <a:rPr lang="es-ES" dirty="0" smtClean="0"/>
              <a:t>(</a:t>
            </a:r>
            <a:r>
              <a:rPr lang="en-US" dirty="0" smtClean="0"/>
              <a:t>little</a:t>
            </a:r>
            <a:r>
              <a:rPr lang="es-ES" dirty="0" smtClean="0"/>
              <a:t>) </a:t>
            </a: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r>
              <a:rPr lang="en-US" b="1" dirty="0" err="1" smtClean="0"/>
              <a:t>TaskSim</a:t>
            </a:r>
            <a:endParaRPr lang="en-US" b="1" dirty="0" smtClean="0"/>
          </a:p>
          <a:p>
            <a:pPr lvl="1"/>
            <a:r>
              <a:rPr lang="en-US" dirty="0" smtClean="0"/>
              <a:t>Larger </a:t>
            </a:r>
            <a:r>
              <a:rPr lang="en-US" dirty="0"/>
              <a:t>systems (16 to 128 cores)</a:t>
            </a:r>
          </a:p>
          <a:p>
            <a:pPr lvl="1"/>
            <a:r>
              <a:rPr lang="en-US" dirty="0"/>
              <a:t>Different performance ratios of big and little (2× to 4×)</a:t>
            </a:r>
          </a:p>
          <a:p>
            <a:endParaRPr lang="es-ES" dirty="0"/>
          </a:p>
          <a:p>
            <a:pPr lvl="2"/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36" y="980728"/>
            <a:ext cx="3253544" cy="1887055"/>
          </a:xfrm>
          <a:prstGeom prst="rect">
            <a:avLst/>
          </a:prstGeom>
        </p:spPr>
      </p:pic>
      <p:grpSp>
        <p:nvGrpSpPr>
          <p:cNvPr id="78" name="122 Grupo"/>
          <p:cNvGrpSpPr/>
          <p:nvPr/>
        </p:nvGrpSpPr>
        <p:grpSpPr>
          <a:xfrm>
            <a:off x="9324528" y="3309041"/>
            <a:ext cx="1309744" cy="1102442"/>
            <a:chOff x="1504651" y="2233940"/>
            <a:chExt cx="4921325" cy="3396600"/>
          </a:xfrm>
        </p:grpSpPr>
        <p:cxnSp>
          <p:nvCxnSpPr>
            <p:cNvPr id="79" name="3 Conector recto"/>
            <p:cNvCxnSpPr/>
            <p:nvPr/>
          </p:nvCxnSpPr>
          <p:spPr>
            <a:xfrm flipV="1">
              <a:off x="5902925" y="4249311"/>
              <a:ext cx="0" cy="3466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4 Conector recto"/>
            <p:cNvCxnSpPr/>
            <p:nvPr/>
          </p:nvCxnSpPr>
          <p:spPr>
            <a:xfrm flipV="1">
              <a:off x="5508003" y="4616023"/>
              <a:ext cx="0" cy="34668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5 Conector recto"/>
            <p:cNvCxnSpPr/>
            <p:nvPr/>
          </p:nvCxnSpPr>
          <p:spPr>
            <a:xfrm flipV="1">
              <a:off x="5772040" y="4616023"/>
              <a:ext cx="0" cy="34668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6 Conector recto"/>
            <p:cNvCxnSpPr/>
            <p:nvPr/>
          </p:nvCxnSpPr>
          <p:spPr>
            <a:xfrm flipV="1">
              <a:off x="6050807" y="4588393"/>
              <a:ext cx="0" cy="34668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7 Conector recto"/>
            <p:cNvCxnSpPr/>
            <p:nvPr/>
          </p:nvCxnSpPr>
          <p:spPr>
            <a:xfrm flipV="1">
              <a:off x="6300113" y="4581305"/>
              <a:ext cx="0" cy="34668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8 Conector recto"/>
            <p:cNvCxnSpPr/>
            <p:nvPr/>
          </p:nvCxnSpPr>
          <p:spPr>
            <a:xfrm>
              <a:off x="1720675" y="4182801"/>
              <a:ext cx="0" cy="621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9 Conector recto"/>
            <p:cNvCxnSpPr/>
            <p:nvPr/>
          </p:nvCxnSpPr>
          <p:spPr>
            <a:xfrm>
              <a:off x="2199783" y="4185210"/>
              <a:ext cx="0" cy="621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10 Conector recto"/>
            <p:cNvCxnSpPr/>
            <p:nvPr/>
          </p:nvCxnSpPr>
          <p:spPr>
            <a:xfrm>
              <a:off x="2678891" y="4185210"/>
              <a:ext cx="0" cy="621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11 Conector recto"/>
            <p:cNvCxnSpPr/>
            <p:nvPr/>
          </p:nvCxnSpPr>
          <p:spPr>
            <a:xfrm>
              <a:off x="3157999" y="4168001"/>
              <a:ext cx="0" cy="621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12 Conector recto"/>
            <p:cNvCxnSpPr/>
            <p:nvPr/>
          </p:nvCxnSpPr>
          <p:spPr>
            <a:xfrm>
              <a:off x="3637107" y="4217462"/>
              <a:ext cx="0" cy="621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13 Conector recto"/>
            <p:cNvCxnSpPr/>
            <p:nvPr/>
          </p:nvCxnSpPr>
          <p:spPr>
            <a:xfrm>
              <a:off x="4116215" y="4209238"/>
              <a:ext cx="0" cy="621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14 Conector recto"/>
            <p:cNvCxnSpPr/>
            <p:nvPr/>
          </p:nvCxnSpPr>
          <p:spPr>
            <a:xfrm>
              <a:off x="4595323" y="4201014"/>
              <a:ext cx="0" cy="621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15 Conector recto"/>
            <p:cNvCxnSpPr/>
            <p:nvPr/>
          </p:nvCxnSpPr>
          <p:spPr>
            <a:xfrm>
              <a:off x="5074429" y="4201014"/>
              <a:ext cx="0" cy="621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16 Conector recto"/>
            <p:cNvCxnSpPr/>
            <p:nvPr/>
          </p:nvCxnSpPr>
          <p:spPr>
            <a:xfrm>
              <a:off x="2368747" y="2946484"/>
              <a:ext cx="2688" cy="1279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17 Conector recto"/>
            <p:cNvCxnSpPr/>
            <p:nvPr/>
          </p:nvCxnSpPr>
          <p:spPr>
            <a:xfrm>
              <a:off x="3013455" y="2965116"/>
              <a:ext cx="2688" cy="1279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18 Conector recto"/>
            <p:cNvCxnSpPr/>
            <p:nvPr/>
          </p:nvCxnSpPr>
          <p:spPr>
            <a:xfrm>
              <a:off x="3646942" y="2969894"/>
              <a:ext cx="2688" cy="1279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19 Conector recto"/>
            <p:cNvCxnSpPr/>
            <p:nvPr/>
          </p:nvCxnSpPr>
          <p:spPr>
            <a:xfrm>
              <a:off x="4269954" y="2974071"/>
              <a:ext cx="2688" cy="1279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20 Conector recto"/>
            <p:cNvCxnSpPr/>
            <p:nvPr/>
          </p:nvCxnSpPr>
          <p:spPr>
            <a:xfrm>
              <a:off x="4939614" y="2946483"/>
              <a:ext cx="2688" cy="1279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21 Conector recto"/>
            <p:cNvCxnSpPr/>
            <p:nvPr/>
          </p:nvCxnSpPr>
          <p:spPr>
            <a:xfrm>
              <a:off x="5578485" y="2965115"/>
              <a:ext cx="2688" cy="1279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22 Conector recto"/>
            <p:cNvCxnSpPr/>
            <p:nvPr/>
          </p:nvCxnSpPr>
          <p:spPr>
            <a:xfrm>
              <a:off x="6209247" y="2997954"/>
              <a:ext cx="2688" cy="1279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23 Conector recto"/>
            <p:cNvCxnSpPr/>
            <p:nvPr/>
          </p:nvCxnSpPr>
          <p:spPr>
            <a:xfrm>
              <a:off x="1720675" y="2983749"/>
              <a:ext cx="0" cy="12421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24 Rectángulo redondeado"/>
            <p:cNvSpPr/>
            <p:nvPr/>
          </p:nvSpPr>
          <p:spPr>
            <a:xfrm>
              <a:off x="1736133" y="2233940"/>
              <a:ext cx="4489277" cy="346837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1" name="25 Elipse"/>
            <p:cNvSpPr/>
            <p:nvPr/>
          </p:nvSpPr>
          <p:spPr>
            <a:xfrm>
              <a:off x="1504651" y="2767725"/>
              <a:ext cx="432048" cy="43204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2" name="26 Elipse"/>
            <p:cNvSpPr/>
            <p:nvPr/>
          </p:nvSpPr>
          <p:spPr>
            <a:xfrm>
              <a:off x="2155411" y="2767725"/>
              <a:ext cx="432048" cy="43204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3" name="27 Elipse"/>
            <p:cNvSpPr/>
            <p:nvPr/>
          </p:nvSpPr>
          <p:spPr>
            <a:xfrm>
              <a:off x="2800795" y="2758047"/>
              <a:ext cx="432048" cy="43204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4" name="28 Elipse"/>
            <p:cNvSpPr/>
            <p:nvPr/>
          </p:nvSpPr>
          <p:spPr>
            <a:xfrm>
              <a:off x="3432262" y="2767725"/>
              <a:ext cx="432048" cy="43204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5" name="29 Rectángulo"/>
            <p:cNvSpPr/>
            <p:nvPr/>
          </p:nvSpPr>
          <p:spPr>
            <a:xfrm>
              <a:off x="1504651" y="3307785"/>
              <a:ext cx="432048" cy="2520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6" name="30 Rectángulo"/>
            <p:cNvSpPr/>
            <p:nvPr/>
          </p:nvSpPr>
          <p:spPr>
            <a:xfrm>
              <a:off x="2155411" y="3311605"/>
              <a:ext cx="432048" cy="2482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7" name="31 Rectángulo"/>
            <p:cNvSpPr/>
            <p:nvPr/>
          </p:nvSpPr>
          <p:spPr>
            <a:xfrm>
              <a:off x="2800795" y="3305034"/>
              <a:ext cx="432048" cy="2547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8" name="32 Rectángulo"/>
            <p:cNvSpPr/>
            <p:nvPr/>
          </p:nvSpPr>
          <p:spPr>
            <a:xfrm>
              <a:off x="3432262" y="3311605"/>
              <a:ext cx="432048" cy="2482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9" name="33 Rectángulo"/>
            <p:cNvSpPr/>
            <p:nvPr/>
          </p:nvSpPr>
          <p:spPr>
            <a:xfrm>
              <a:off x="1504651" y="3631821"/>
              <a:ext cx="432048" cy="360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0" name="34 Rectángulo"/>
            <p:cNvSpPr/>
            <p:nvPr/>
          </p:nvSpPr>
          <p:spPr>
            <a:xfrm>
              <a:off x="2155411" y="3635552"/>
              <a:ext cx="432048" cy="360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1" name="35 Rectángulo"/>
            <p:cNvSpPr/>
            <p:nvPr/>
          </p:nvSpPr>
          <p:spPr>
            <a:xfrm>
              <a:off x="2800119" y="3635552"/>
              <a:ext cx="432048" cy="360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2" name="36 Rectángulo"/>
            <p:cNvSpPr/>
            <p:nvPr/>
          </p:nvSpPr>
          <p:spPr>
            <a:xfrm>
              <a:off x="3432262" y="3635998"/>
              <a:ext cx="432048" cy="360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3" name="37 Rectángulo"/>
            <p:cNvSpPr/>
            <p:nvPr/>
          </p:nvSpPr>
          <p:spPr>
            <a:xfrm>
              <a:off x="1504651" y="4099901"/>
              <a:ext cx="4921325" cy="252000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4" name="38 Rectángulo"/>
            <p:cNvSpPr/>
            <p:nvPr/>
          </p:nvSpPr>
          <p:spPr>
            <a:xfrm>
              <a:off x="1504651" y="4478540"/>
              <a:ext cx="432048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5" name="45 Elipse"/>
            <p:cNvSpPr/>
            <p:nvPr/>
          </p:nvSpPr>
          <p:spPr>
            <a:xfrm>
              <a:off x="4066317" y="2763548"/>
              <a:ext cx="432048" cy="43204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6" name="46 Elipse"/>
            <p:cNvSpPr/>
            <p:nvPr/>
          </p:nvSpPr>
          <p:spPr>
            <a:xfrm>
              <a:off x="4717077" y="2763548"/>
              <a:ext cx="432048" cy="43204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7" name="47 Elipse"/>
            <p:cNvSpPr/>
            <p:nvPr/>
          </p:nvSpPr>
          <p:spPr>
            <a:xfrm>
              <a:off x="5362461" y="2753870"/>
              <a:ext cx="432048" cy="43204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8" name="48 Elipse"/>
            <p:cNvSpPr/>
            <p:nvPr/>
          </p:nvSpPr>
          <p:spPr>
            <a:xfrm>
              <a:off x="5993928" y="2763548"/>
              <a:ext cx="432048" cy="43204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9" name="49 Rectángulo"/>
            <p:cNvSpPr/>
            <p:nvPr/>
          </p:nvSpPr>
          <p:spPr>
            <a:xfrm>
              <a:off x="4066317" y="3303608"/>
              <a:ext cx="432048" cy="2520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0" name="50 Rectángulo"/>
            <p:cNvSpPr/>
            <p:nvPr/>
          </p:nvSpPr>
          <p:spPr>
            <a:xfrm>
              <a:off x="4717077" y="3307428"/>
              <a:ext cx="432048" cy="2482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1" name="51 Rectángulo"/>
            <p:cNvSpPr/>
            <p:nvPr/>
          </p:nvSpPr>
          <p:spPr>
            <a:xfrm>
              <a:off x="5362461" y="3300857"/>
              <a:ext cx="432048" cy="2547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2" name="52 Rectángulo"/>
            <p:cNvSpPr/>
            <p:nvPr/>
          </p:nvSpPr>
          <p:spPr>
            <a:xfrm>
              <a:off x="5993928" y="3307428"/>
              <a:ext cx="432048" cy="2482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3" name="53 Rectángulo"/>
            <p:cNvSpPr/>
            <p:nvPr/>
          </p:nvSpPr>
          <p:spPr>
            <a:xfrm>
              <a:off x="4066317" y="3627644"/>
              <a:ext cx="432048" cy="360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4" name="54 Rectángulo"/>
            <p:cNvSpPr/>
            <p:nvPr/>
          </p:nvSpPr>
          <p:spPr>
            <a:xfrm>
              <a:off x="4717077" y="3631375"/>
              <a:ext cx="432048" cy="360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5" name="55 Rectángulo"/>
            <p:cNvSpPr/>
            <p:nvPr/>
          </p:nvSpPr>
          <p:spPr>
            <a:xfrm>
              <a:off x="5361785" y="3631375"/>
              <a:ext cx="432048" cy="360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6" name="56 Rectángulo"/>
            <p:cNvSpPr/>
            <p:nvPr/>
          </p:nvSpPr>
          <p:spPr>
            <a:xfrm>
              <a:off x="5993928" y="3631821"/>
              <a:ext cx="432048" cy="360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7" name="57 Rectángulo"/>
            <p:cNvSpPr/>
            <p:nvPr/>
          </p:nvSpPr>
          <p:spPr>
            <a:xfrm rot="16200000">
              <a:off x="5112003" y="5126539"/>
              <a:ext cx="792000" cy="216000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8" name="58 Rectángulo"/>
            <p:cNvSpPr/>
            <p:nvPr/>
          </p:nvSpPr>
          <p:spPr>
            <a:xfrm rot="16200000">
              <a:off x="5376040" y="5126539"/>
              <a:ext cx="792000" cy="216000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9" name="59 Rectángulo"/>
            <p:cNvSpPr/>
            <p:nvPr/>
          </p:nvSpPr>
          <p:spPr>
            <a:xfrm rot="16200000">
              <a:off x="5640077" y="5126539"/>
              <a:ext cx="792000" cy="216000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0" name="60 Rectángulo"/>
            <p:cNvSpPr/>
            <p:nvPr/>
          </p:nvSpPr>
          <p:spPr>
            <a:xfrm rot="16200000">
              <a:off x="5904113" y="5126539"/>
              <a:ext cx="792000" cy="216000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1" name="61 Rectángulo"/>
            <p:cNvSpPr/>
            <p:nvPr/>
          </p:nvSpPr>
          <p:spPr>
            <a:xfrm>
              <a:off x="5398870" y="4478539"/>
              <a:ext cx="1008111" cy="252008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2" name="62 Rectángulo"/>
            <p:cNvSpPr/>
            <p:nvPr/>
          </p:nvSpPr>
          <p:spPr>
            <a:xfrm>
              <a:off x="2462867" y="4478540"/>
              <a:ext cx="432048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3" name="63 Rectángulo"/>
            <p:cNvSpPr/>
            <p:nvPr/>
          </p:nvSpPr>
          <p:spPr>
            <a:xfrm>
              <a:off x="3421083" y="4478540"/>
              <a:ext cx="432048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4" name="64 Rectángulo"/>
            <p:cNvSpPr/>
            <p:nvPr/>
          </p:nvSpPr>
          <p:spPr>
            <a:xfrm>
              <a:off x="4379299" y="4478539"/>
              <a:ext cx="432048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5" name="65 Rectángulo"/>
            <p:cNvSpPr/>
            <p:nvPr/>
          </p:nvSpPr>
          <p:spPr>
            <a:xfrm>
              <a:off x="4858405" y="4478539"/>
              <a:ext cx="432048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6" name="66 Rectángulo"/>
            <p:cNvSpPr/>
            <p:nvPr/>
          </p:nvSpPr>
          <p:spPr>
            <a:xfrm>
              <a:off x="1983759" y="4478540"/>
              <a:ext cx="432048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7" name="67 Rectángulo"/>
            <p:cNvSpPr/>
            <p:nvPr/>
          </p:nvSpPr>
          <p:spPr>
            <a:xfrm>
              <a:off x="2941975" y="4478540"/>
              <a:ext cx="432048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8" name="68 Rectángulo"/>
            <p:cNvSpPr/>
            <p:nvPr/>
          </p:nvSpPr>
          <p:spPr>
            <a:xfrm>
              <a:off x="3900191" y="4478540"/>
              <a:ext cx="432048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139" name="69 Conector recto de flecha"/>
            <p:cNvCxnSpPr>
              <a:stCxn id="100" idx="2"/>
              <a:endCxn id="101" idx="0"/>
            </p:cNvCxnSpPr>
            <p:nvPr/>
          </p:nvCxnSpPr>
          <p:spPr>
            <a:xfrm flipH="1">
              <a:off x="1720675" y="2580777"/>
              <a:ext cx="2260097" cy="1869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70 Conector recto de flecha"/>
            <p:cNvCxnSpPr>
              <a:stCxn id="100" idx="2"/>
              <a:endCxn id="102" idx="0"/>
            </p:cNvCxnSpPr>
            <p:nvPr/>
          </p:nvCxnSpPr>
          <p:spPr>
            <a:xfrm flipH="1">
              <a:off x="2371435" y="2580777"/>
              <a:ext cx="1609337" cy="1869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71 Conector recto de flecha"/>
            <p:cNvCxnSpPr>
              <a:stCxn id="100" idx="2"/>
              <a:endCxn id="103" idx="0"/>
            </p:cNvCxnSpPr>
            <p:nvPr/>
          </p:nvCxnSpPr>
          <p:spPr>
            <a:xfrm flipH="1">
              <a:off x="3016819" y="2580777"/>
              <a:ext cx="963953" cy="17727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72 Conector recto de flecha"/>
            <p:cNvCxnSpPr>
              <a:stCxn id="100" idx="2"/>
              <a:endCxn id="104" idx="0"/>
            </p:cNvCxnSpPr>
            <p:nvPr/>
          </p:nvCxnSpPr>
          <p:spPr>
            <a:xfrm flipH="1">
              <a:off x="3648286" y="2580777"/>
              <a:ext cx="332486" cy="1869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73 Conector recto de flecha"/>
            <p:cNvCxnSpPr>
              <a:stCxn id="100" idx="2"/>
              <a:endCxn id="115" idx="0"/>
            </p:cNvCxnSpPr>
            <p:nvPr/>
          </p:nvCxnSpPr>
          <p:spPr>
            <a:xfrm>
              <a:off x="3980772" y="2580777"/>
              <a:ext cx="301569" cy="18277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74 Conector recto de flecha"/>
            <p:cNvCxnSpPr>
              <a:stCxn id="100" idx="2"/>
              <a:endCxn id="116" idx="0"/>
            </p:cNvCxnSpPr>
            <p:nvPr/>
          </p:nvCxnSpPr>
          <p:spPr>
            <a:xfrm>
              <a:off x="3980772" y="2580777"/>
              <a:ext cx="952329" cy="18277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75 Conector recto de flecha"/>
            <p:cNvCxnSpPr>
              <a:stCxn id="100" idx="2"/>
              <a:endCxn id="117" idx="0"/>
            </p:cNvCxnSpPr>
            <p:nvPr/>
          </p:nvCxnSpPr>
          <p:spPr>
            <a:xfrm>
              <a:off x="3980772" y="2580777"/>
              <a:ext cx="1597713" cy="17309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76 Conector recto de flecha"/>
            <p:cNvCxnSpPr>
              <a:stCxn id="100" idx="2"/>
              <a:endCxn id="118" idx="0"/>
            </p:cNvCxnSpPr>
            <p:nvPr/>
          </p:nvCxnSpPr>
          <p:spPr>
            <a:xfrm>
              <a:off x="3980772" y="2580777"/>
              <a:ext cx="2229180" cy="18277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122 Grupo"/>
          <p:cNvGrpSpPr/>
          <p:nvPr/>
        </p:nvGrpSpPr>
        <p:grpSpPr>
          <a:xfrm>
            <a:off x="6257180" y="3530085"/>
            <a:ext cx="2275260" cy="1915139"/>
            <a:chOff x="1504651" y="2233940"/>
            <a:chExt cx="4921325" cy="3396600"/>
          </a:xfrm>
        </p:grpSpPr>
        <p:cxnSp>
          <p:nvCxnSpPr>
            <p:cNvPr id="148" name="3 Conector recto"/>
            <p:cNvCxnSpPr/>
            <p:nvPr/>
          </p:nvCxnSpPr>
          <p:spPr>
            <a:xfrm flipV="1">
              <a:off x="5902925" y="4249311"/>
              <a:ext cx="0" cy="346685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49" name="4 Conector recto"/>
            <p:cNvCxnSpPr/>
            <p:nvPr/>
          </p:nvCxnSpPr>
          <p:spPr>
            <a:xfrm flipV="1">
              <a:off x="5508003" y="4616023"/>
              <a:ext cx="0" cy="346685"/>
            </a:xfrm>
            <a:prstGeom prst="line">
              <a:avLst/>
            </a:prstGeom>
            <a:noFill/>
            <a:ln w="9525" cap="flat" cmpd="sng" algn="ctr">
              <a:solidFill>
                <a:srgbClr val="326BB0"/>
              </a:solidFill>
              <a:prstDash val="solid"/>
            </a:ln>
            <a:effectLst/>
          </p:spPr>
        </p:cxnSp>
        <p:cxnSp>
          <p:nvCxnSpPr>
            <p:cNvPr id="150" name="5 Conector recto"/>
            <p:cNvCxnSpPr/>
            <p:nvPr/>
          </p:nvCxnSpPr>
          <p:spPr>
            <a:xfrm flipV="1">
              <a:off x="5772040" y="4616023"/>
              <a:ext cx="0" cy="346685"/>
            </a:xfrm>
            <a:prstGeom prst="line">
              <a:avLst/>
            </a:prstGeom>
            <a:noFill/>
            <a:ln w="9525" cap="flat" cmpd="sng" algn="ctr">
              <a:solidFill>
                <a:srgbClr val="326BB0"/>
              </a:solidFill>
              <a:prstDash val="solid"/>
            </a:ln>
            <a:effectLst/>
          </p:spPr>
        </p:cxnSp>
        <p:cxnSp>
          <p:nvCxnSpPr>
            <p:cNvPr id="151" name="6 Conector recto"/>
            <p:cNvCxnSpPr/>
            <p:nvPr/>
          </p:nvCxnSpPr>
          <p:spPr>
            <a:xfrm flipV="1">
              <a:off x="6050807" y="4588393"/>
              <a:ext cx="0" cy="346685"/>
            </a:xfrm>
            <a:prstGeom prst="line">
              <a:avLst/>
            </a:prstGeom>
            <a:noFill/>
            <a:ln w="9525" cap="flat" cmpd="sng" algn="ctr">
              <a:solidFill>
                <a:srgbClr val="326BB0"/>
              </a:solidFill>
              <a:prstDash val="solid"/>
            </a:ln>
            <a:effectLst/>
          </p:spPr>
        </p:cxnSp>
        <p:cxnSp>
          <p:nvCxnSpPr>
            <p:cNvPr id="152" name="7 Conector recto"/>
            <p:cNvCxnSpPr/>
            <p:nvPr/>
          </p:nvCxnSpPr>
          <p:spPr>
            <a:xfrm flipV="1">
              <a:off x="6300113" y="4581305"/>
              <a:ext cx="0" cy="346685"/>
            </a:xfrm>
            <a:prstGeom prst="line">
              <a:avLst/>
            </a:prstGeom>
            <a:noFill/>
            <a:ln w="9525" cap="flat" cmpd="sng" algn="ctr">
              <a:solidFill>
                <a:srgbClr val="326BB0"/>
              </a:solidFill>
              <a:prstDash val="solid"/>
            </a:ln>
            <a:effectLst/>
          </p:spPr>
        </p:cxnSp>
        <p:cxnSp>
          <p:nvCxnSpPr>
            <p:cNvPr id="153" name="8 Conector recto"/>
            <p:cNvCxnSpPr/>
            <p:nvPr/>
          </p:nvCxnSpPr>
          <p:spPr>
            <a:xfrm>
              <a:off x="1720675" y="4182801"/>
              <a:ext cx="0" cy="621076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54" name="9 Conector recto"/>
            <p:cNvCxnSpPr/>
            <p:nvPr/>
          </p:nvCxnSpPr>
          <p:spPr>
            <a:xfrm>
              <a:off x="2199783" y="4185210"/>
              <a:ext cx="0" cy="621076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55" name="10 Conector recto"/>
            <p:cNvCxnSpPr/>
            <p:nvPr/>
          </p:nvCxnSpPr>
          <p:spPr>
            <a:xfrm>
              <a:off x="2678891" y="4185210"/>
              <a:ext cx="0" cy="621076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56" name="11 Conector recto"/>
            <p:cNvCxnSpPr/>
            <p:nvPr/>
          </p:nvCxnSpPr>
          <p:spPr>
            <a:xfrm>
              <a:off x="3157999" y="4168001"/>
              <a:ext cx="0" cy="621076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57" name="12 Conector recto"/>
            <p:cNvCxnSpPr/>
            <p:nvPr/>
          </p:nvCxnSpPr>
          <p:spPr>
            <a:xfrm>
              <a:off x="3637107" y="4217462"/>
              <a:ext cx="0" cy="621076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58" name="13 Conector recto"/>
            <p:cNvCxnSpPr/>
            <p:nvPr/>
          </p:nvCxnSpPr>
          <p:spPr>
            <a:xfrm>
              <a:off x="4116215" y="4209238"/>
              <a:ext cx="0" cy="621076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59" name="14 Conector recto"/>
            <p:cNvCxnSpPr/>
            <p:nvPr/>
          </p:nvCxnSpPr>
          <p:spPr>
            <a:xfrm>
              <a:off x="4595323" y="4201014"/>
              <a:ext cx="0" cy="621076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60" name="15 Conector recto"/>
            <p:cNvCxnSpPr/>
            <p:nvPr/>
          </p:nvCxnSpPr>
          <p:spPr>
            <a:xfrm>
              <a:off x="5074429" y="4201014"/>
              <a:ext cx="0" cy="621076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61" name="16 Conector recto"/>
            <p:cNvCxnSpPr/>
            <p:nvPr/>
          </p:nvCxnSpPr>
          <p:spPr>
            <a:xfrm>
              <a:off x="2368747" y="2946484"/>
              <a:ext cx="2688" cy="1279417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62" name="17 Conector recto"/>
            <p:cNvCxnSpPr/>
            <p:nvPr/>
          </p:nvCxnSpPr>
          <p:spPr>
            <a:xfrm>
              <a:off x="3013455" y="2965116"/>
              <a:ext cx="2688" cy="1279417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63" name="18 Conector recto"/>
            <p:cNvCxnSpPr/>
            <p:nvPr/>
          </p:nvCxnSpPr>
          <p:spPr>
            <a:xfrm>
              <a:off x="3646942" y="2969894"/>
              <a:ext cx="2688" cy="1279417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64" name="19 Conector recto"/>
            <p:cNvCxnSpPr/>
            <p:nvPr/>
          </p:nvCxnSpPr>
          <p:spPr>
            <a:xfrm>
              <a:off x="4269954" y="2974071"/>
              <a:ext cx="2688" cy="1279417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65" name="20 Conector recto"/>
            <p:cNvCxnSpPr/>
            <p:nvPr/>
          </p:nvCxnSpPr>
          <p:spPr>
            <a:xfrm>
              <a:off x="4939614" y="2946483"/>
              <a:ext cx="2688" cy="1279417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66" name="21 Conector recto"/>
            <p:cNvCxnSpPr/>
            <p:nvPr/>
          </p:nvCxnSpPr>
          <p:spPr>
            <a:xfrm>
              <a:off x="5578485" y="2965115"/>
              <a:ext cx="2688" cy="1279417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67" name="22 Conector recto"/>
            <p:cNvCxnSpPr/>
            <p:nvPr/>
          </p:nvCxnSpPr>
          <p:spPr>
            <a:xfrm>
              <a:off x="6209247" y="2997954"/>
              <a:ext cx="2688" cy="1279417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cxnSp>
          <p:nvCxnSpPr>
            <p:cNvPr id="168" name="23 Conector recto"/>
            <p:cNvCxnSpPr/>
            <p:nvPr/>
          </p:nvCxnSpPr>
          <p:spPr>
            <a:xfrm>
              <a:off x="1720675" y="2983749"/>
              <a:ext cx="0" cy="1242152"/>
            </a:xfrm>
            <a:prstGeom prst="line">
              <a:avLst/>
            </a:prstGeom>
            <a:noFill/>
            <a:ln w="9525" cap="flat" cmpd="sng" algn="ctr">
              <a:solidFill>
                <a:srgbClr val="0058A9"/>
              </a:solidFill>
              <a:prstDash val="solid"/>
            </a:ln>
            <a:effectLst/>
          </p:spPr>
        </p:cxnSp>
        <p:sp>
          <p:nvSpPr>
            <p:cNvPr id="169" name="24 Rectángulo redondeado"/>
            <p:cNvSpPr/>
            <p:nvPr/>
          </p:nvSpPr>
          <p:spPr>
            <a:xfrm>
              <a:off x="1736133" y="2233940"/>
              <a:ext cx="4489277" cy="346837"/>
            </a:xfrm>
            <a:prstGeom prst="roundRect">
              <a:avLst/>
            </a:prstGeom>
            <a:solidFill>
              <a:srgbClr val="5D91D1"/>
            </a:solidFill>
            <a:ln w="9525" cap="flat" cmpd="sng" algn="ctr">
              <a:solidFill>
                <a:srgbClr val="0058A9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25 Elipse"/>
            <p:cNvSpPr/>
            <p:nvPr/>
          </p:nvSpPr>
          <p:spPr>
            <a:xfrm>
              <a:off x="1504651" y="2767725"/>
              <a:ext cx="432048" cy="432048"/>
            </a:xfrm>
            <a:prstGeom prst="ellipse">
              <a:avLst/>
            </a:prstGeom>
            <a:solidFill>
              <a:srgbClr val="5D91D1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26 Elipse"/>
            <p:cNvSpPr/>
            <p:nvPr/>
          </p:nvSpPr>
          <p:spPr>
            <a:xfrm>
              <a:off x="2155411" y="2767725"/>
              <a:ext cx="432048" cy="432048"/>
            </a:xfrm>
            <a:prstGeom prst="ellipse">
              <a:avLst/>
            </a:prstGeom>
            <a:solidFill>
              <a:srgbClr val="5D91D1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27 Elipse"/>
            <p:cNvSpPr/>
            <p:nvPr/>
          </p:nvSpPr>
          <p:spPr>
            <a:xfrm>
              <a:off x="2800795" y="2758047"/>
              <a:ext cx="432048" cy="432048"/>
            </a:xfrm>
            <a:prstGeom prst="ellipse">
              <a:avLst/>
            </a:prstGeom>
            <a:solidFill>
              <a:srgbClr val="5D91D1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28 Elipse"/>
            <p:cNvSpPr/>
            <p:nvPr/>
          </p:nvSpPr>
          <p:spPr>
            <a:xfrm>
              <a:off x="3432262" y="2767725"/>
              <a:ext cx="432048" cy="432048"/>
            </a:xfrm>
            <a:prstGeom prst="ellipse">
              <a:avLst/>
            </a:prstGeom>
            <a:solidFill>
              <a:srgbClr val="5D91D1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29 Rectángulo"/>
            <p:cNvSpPr/>
            <p:nvPr/>
          </p:nvSpPr>
          <p:spPr>
            <a:xfrm>
              <a:off x="1504651" y="3307785"/>
              <a:ext cx="432048" cy="252028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30 Rectángulo"/>
            <p:cNvSpPr/>
            <p:nvPr/>
          </p:nvSpPr>
          <p:spPr>
            <a:xfrm>
              <a:off x="2155411" y="3311605"/>
              <a:ext cx="432048" cy="248208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31 Rectángulo"/>
            <p:cNvSpPr/>
            <p:nvPr/>
          </p:nvSpPr>
          <p:spPr>
            <a:xfrm>
              <a:off x="2800795" y="3305034"/>
              <a:ext cx="432048" cy="254779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32 Rectángulo"/>
            <p:cNvSpPr/>
            <p:nvPr/>
          </p:nvSpPr>
          <p:spPr>
            <a:xfrm>
              <a:off x="3432262" y="3311605"/>
              <a:ext cx="432048" cy="248208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33 Rectángulo"/>
            <p:cNvSpPr/>
            <p:nvPr/>
          </p:nvSpPr>
          <p:spPr>
            <a:xfrm>
              <a:off x="1504651" y="3631821"/>
              <a:ext cx="432048" cy="36004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34 Rectángulo"/>
            <p:cNvSpPr/>
            <p:nvPr/>
          </p:nvSpPr>
          <p:spPr>
            <a:xfrm>
              <a:off x="2155411" y="3635552"/>
              <a:ext cx="432048" cy="36004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35 Rectángulo"/>
            <p:cNvSpPr/>
            <p:nvPr/>
          </p:nvSpPr>
          <p:spPr>
            <a:xfrm>
              <a:off x="2800119" y="3635552"/>
              <a:ext cx="432048" cy="36004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1" name="36 Rectángulo"/>
            <p:cNvSpPr/>
            <p:nvPr/>
          </p:nvSpPr>
          <p:spPr>
            <a:xfrm>
              <a:off x="3432262" y="3635998"/>
              <a:ext cx="432048" cy="36004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37 Rectángulo"/>
            <p:cNvSpPr/>
            <p:nvPr/>
          </p:nvSpPr>
          <p:spPr>
            <a:xfrm>
              <a:off x="1504651" y="4099901"/>
              <a:ext cx="4921325" cy="252000"/>
            </a:xfrm>
            <a:prstGeom prst="rect">
              <a:avLst/>
            </a:prstGeom>
            <a:solidFill>
              <a:srgbClr val="5D91D1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3" name="38 Rectángulo"/>
            <p:cNvSpPr/>
            <p:nvPr/>
          </p:nvSpPr>
          <p:spPr>
            <a:xfrm>
              <a:off x="1504651" y="4478540"/>
              <a:ext cx="432048" cy="115200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45 Elipse"/>
            <p:cNvSpPr/>
            <p:nvPr/>
          </p:nvSpPr>
          <p:spPr>
            <a:xfrm>
              <a:off x="4066317" y="2763548"/>
              <a:ext cx="432048" cy="432048"/>
            </a:xfrm>
            <a:prstGeom prst="ellipse">
              <a:avLst/>
            </a:prstGeom>
            <a:solidFill>
              <a:srgbClr val="5D91D1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46 Elipse"/>
            <p:cNvSpPr/>
            <p:nvPr/>
          </p:nvSpPr>
          <p:spPr>
            <a:xfrm>
              <a:off x="4717077" y="2763548"/>
              <a:ext cx="432048" cy="432048"/>
            </a:xfrm>
            <a:prstGeom prst="ellipse">
              <a:avLst/>
            </a:prstGeom>
            <a:solidFill>
              <a:srgbClr val="5D91D1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6" name="47 Elipse"/>
            <p:cNvSpPr/>
            <p:nvPr/>
          </p:nvSpPr>
          <p:spPr>
            <a:xfrm>
              <a:off x="5362461" y="2753870"/>
              <a:ext cx="432048" cy="432048"/>
            </a:xfrm>
            <a:prstGeom prst="ellipse">
              <a:avLst/>
            </a:prstGeom>
            <a:solidFill>
              <a:srgbClr val="5D91D1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7" name="48 Elipse"/>
            <p:cNvSpPr/>
            <p:nvPr/>
          </p:nvSpPr>
          <p:spPr>
            <a:xfrm>
              <a:off x="5993928" y="2763548"/>
              <a:ext cx="432048" cy="432048"/>
            </a:xfrm>
            <a:prstGeom prst="ellipse">
              <a:avLst/>
            </a:prstGeom>
            <a:solidFill>
              <a:srgbClr val="5D91D1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" name="49 Rectángulo"/>
            <p:cNvSpPr/>
            <p:nvPr/>
          </p:nvSpPr>
          <p:spPr>
            <a:xfrm>
              <a:off x="4066317" y="3303608"/>
              <a:ext cx="432048" cy="252028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50 Rectángulo"/>
            <p:cNvSpPr/>
            <p:nvPr/>
          </p:nvSpPr>
          <p:spPr>
            <a:xfrm>
              <a:off x="4717077" y="3307428"/>
              <a:ext cx="432048" cy="248208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51 Rectángulo"/>
            <p:cNvSpPr/>
            <p:nvPr/>
          </p:nvSpPr>
          <p:spPr>
            <a:xfrm>
              <a:off x="5362461" y="3300857"/>
              <a:ext cx="432048" cy="254779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52 Rectángulo"/>
            <p:cNvSpPr/>
            <p:nvPr/>
          </p:nvSpPr>
          <p:spPr>
            <a:xfrm>
              <a:off x="5993928" y="3307428"/>
              <a:ext cx="432048" cy="248208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53 Rectángulo"/>
            <p:cNvSpPr/>
            <p:nvPr/>
          </p:nvSpPr>
          <p:spPr>
            <a:xfrm>
              <a:off x="4066317" y="3627644"/>
              <a:ext cx="432048" cy="36004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54 Rectángulo"/>
            <p:cNvSpPr/>
            <p:nvPr/>
          </p:nvSpPr>
          <p:spPr>
            <a:xfrm>
              <a:off x="4717077" y="3631375"/>
              <a:ext cx="432048" cy="36004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55 Rectángulo"/>
            <p:cNvSpPr/>
            <p:nvPr/>
          </p:nvSpPr>
          <p:spPr>
            <a:xfrm>
              <a:off x="5361785" y="3631375"/>
              <a:ext cx="432048" cy="36004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56 Rectángulo"/>
            <p:cNvSpPr/>
            <p:nvPr/>
          </p:nvSpPr>
          <p:spPr>
            <a:xfrm>
              <a:off x="5993928" y="3631821"/>
              <a:ext cx="432048" cy="36004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57 Rectángulo"/>
            <p:cNvSpPr/>
            <p:nvPr/>
          </p:nvSpPr>
          <p:spPr>
            <a:xfrm rot="16200000">
              <a:off x="5112003" y="5126539"/>
              <a:ext cx="792000" cy="216000"/>
            </a:xfrm>
            <a:prstGeom prst="rect">
              <a:avLst/>
            </a:prstGeom>
            <a:solidFill>
              <a:srgbClr val="87AEDD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58 Rectángulo"/>
            <p:cNvSpPr/>
            <p:nvPr/>
          </p:nvSpPr>
          <p:spPr>
            <a:xfrm rot="16200000">
              <a:off x="5376040" y="5126539"/>
              <a:ext cx="792000" cy="216000"/>
            </a:xfrm>
            <a:prstGeom prst="rect">
              <a:avLst/>
            </a:prstGeom>
            <a:solidFill>
              <a:srgbClr val="87AEDD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59 Rectángulo"/>
            <p:cNvSpPr/>
            <p:nvPr/>
          </p:nvSpPr>
          <p:spPr>
            <a:xfrm rot="16200000">
              <a:off x="5640077" y="5126539"/>
              <a:ext cx="792000" cy="216000"/>
            </a:xfrm>
            <a:prstGeom prst="rect">
              <a:avLst/>
            </a:prstGeom>
            <a:solidFill>
              <a:srgbClr val="87AEDD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60 Rectángulo"/>
            <p:cNvSpPr/>
            <p:nvPr/>
          </p:nvSpPr>
          <p:spPr>
            <a:xfrm rot="16200000">
              <a:off x="5904113" y="5126539"/>
              <a:ext cx="792000" cy="216000"/>
            </a:xfrm>
            <a:prstGeom prst="rect">
              <a:avLst/>
            </a:prstGeom>
            <a:solidFill>
              <a:srgbClr val="87AEDD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61 Rectángulo"/>
            <p:cNvSpPr/>
            <p:nvPr/>
          </p:nvSpPr>
          <p:spPr>
            <a:xfrm>
              <a:off x="5398870" y="4478539"/>
              <a:ext cx="1008111" cy="252008"/>
            </a:xfrm>
            <a:prstGeom prst="rect">
              <a:avLst/>
            </a:prstGeom>
            <a:solidFill>
              <a:srgbClr val="87AEDD"/>
            </a:solidFill>
            <a:ln w="25400" cap="flat" cmpd="sng" algn="ctr">
              <a:solidFill>
                <a:srgbClr val="326BB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62 Rectángulo"/>
            <p:cNvSpPr/>
            <p:nvPr/>
          </p:nvSpPr>
          <p:spPr>
            <a:xfrm>
              <a:off x="2462867" y="4478540"/>
              <a:ext cx="432048" cy="115200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63 Rectángulo"/>
            <p:cNvSpPr/>
            <p:nvPr/>
          </p:nvSpPr>
          <p:spPr>
            <a:xfrm>
              <a:off x="3421083" y="4478540"/>
              <a:ext cx="432048" cy="115200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64 Rectángulo"/>
            <p:cNvSpPr/>
            <p:nvPr/>
          </p:nvSpPr>
          <p:spPr>
            <a:xfrm>
              <a:off x="4379299" y="4478539"/>
              <a:ext cx="432048" cy="115200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4" name="65 Rectángulo"/>
            <p:cNvSpPr/>
            <p:nvPr/>
          </p:nvSpPr>
          <p:spPr>
            <a:xfrm>
              <a:off x="4858405" y="4478539"/>
              <a:ext cx="432048" cy="115200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66 Rectángulo"/>
            <p:cNvSpPr/>
            <p:nvPr/>
          </p:nvSpPr>
          <p:spPr>
            <a:xfrm>
              <a:off x="1983759" y="4478540"/>
              <a:ext cx="432048" cy="115200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" name="67 Rectángulo"/>
            <p:cNvSpPr/>
            <p:nvPr/>
          </p:nvSpPr>
          <p:spPr>
            <a:xfrm>
              <a:off x="2941975" y="4478540"/>
              <a:ext cx="432048" cy="115200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68 Rectángulo"/>
            <p:cNvSpPr/>
            <p:nvPr/>
          </p:nvSpPr>
          <p:spPr>
            <a:xfrm>
              <a:off x="3900191" y="4478540"/>
              <a:ext cx="432048" cy="1152000"/>
            </a:xfrm>
            <a:prstGeom prst="rect">
              <a:avLst/>
            </a:prstGeom>
            <a:solidFill>
              <a:srgbClr val="004990"/>
            </a:solidFill>
            <a:ln w="25400" cap="flat" cmpd="sng" algn="ctr">
              <a:solidFill>
                <a:srgbClr val="0058A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08" name="69 Conector recto de flecha"/>
            <p:cNvCxnSpPr>
              <a:stCxn id="169" idx="2"/>
              <a:endCxn id="170" idx="0"/>
            </p:cNvCxnSpPr>
            <p:nvPr/>
          </p:nvCxnSpPr>
          <p:spPr>
            <a:xfrm flipH="1">
              <a:off x="1720675" y="2580777"/>
              <a:ext cx="2260097" cy="186948"/>
            </a:xfrm>
            <a:prstGeom prst="straightConnector1">
              <a:avLst/>
            </a:prstGeom>
            <a:noFill/>
            <a:ln w="9525" cap="flat" cmpd="sng" algn="ctr">
              <a:solidFill>
                <a:srgbClr val="0058A9"/>
              </a:solidFill>
              <a:prstDash val="dash"/>
              <a:tailEnd type="triangle"/>
            </a:ln>
            <a:effectLst/>
          </p:spPr>
        </p:cxnSp>
        <p:cxnSp>
          <p:nvCxnSpPr>
            <p:cNvPr id="209" name="70 Conector recto de flecha"/>
            <p:cNvCxnSpPr>
              <a:stCxn id="169" idx="2"/>
              <a:endCxn id="171" idx="0"/>
            </p:cNvCxnSpPr>
            <p:nvPr/>
          </p:nvCxnSpPr>
          <p:spPr>
            <a:xfrm flipH="1">
              <a:off x="2371435" y="2580777"/>
              <a:ext cx="1609337" cy="186948"/>
            </a:xfrm>
            <a:prstGeom prst="straightConnector1">
              <a:avLst/>
            </a:prstGeom>
            <a:noFill/>
            <a:ln w="9525" cap="flat" cmpd="sng" algn="ctr">
              <a:solidFill>
                <a:srgbClr val="0058A9"/>
              </a:solidFill>
              <a:prstDash val="dash"/>
              <a:tailEnd type="triangle"/>
            </a:ln>
            <a:effectLst/>
          </p:spPr>
        </p:cxnSp>
        <p:cxnSp>
          <p:nvCxnSpPr>
            <p:cNvPr id="210" name="71 Conector recto de flecha"/>
            <p:cNvCxnSpPr>
              <a:stCxn id="169" idx="2"/>
              <a:endCxn id="172" idx="0"/>
            </p:cNvCxnSpPr>
            <p:nvPr/>
          </p:nvCxnSpPr>
          <p:spPr>
            <a:xfrm flipH="1">
              <a:off x="3016819" y="2580777"/>
              <a:ext cx="963953" cy="177270"/>
            </a:xfrm>
            <a:prstGeom prst="straightConnector1">
              <a:avLst/>
            </a:prstGeom>
            <a:noFill/>
            <a:ln w="9525" cap="flat" cmpd="sng" algn="ctr">
              <a:solidFill>
                <a:srgbClr val="0058A9"/>
              </a:solidFill>
              <a:prstDash val="dash"/>
              <a:tailEnd type="triangle"/>
            </a:ln>
            <a:effectLst/>
          </p:spPr>
        </p:cxnSp>
        <p:cxnSp>
          <p:nvCxnSpPr>
            <p:cNvPr id="211" name="72 Conector recto de flecha"/>
            <p:cNvCxnSpPr>
              <a:stCxn id="169" idx="2"/>
              <a:endCxn id="173" idx="0"/>
            </p:cNvCxnSpPr>
            <p:nvPr/>
          </p:nvCxnSpPr>
          <p:spPr>
            <a:xfrm flipH="1">
              <a:off x="3648286" y="2580777"/>
              <a:ext cx="332486" cy="186948"/>
            </a:xfrm>
            <a:prstGeom prst="straightConnector1">
              <a:avLst/>
            </a:prstGeom>
            <a:noFill/>
            <a:ln w="9525" cap="flat" cmpd="sng" algn="ctr">
              <a:solidFill>
                <a:srgbClr val="0058A9"/>
              </a:solidFill>
              <a:prstDash val="dash"/>
              <a:tailEnd type="triangle"/>
            </a:ln>
            <a:effectLst/>
          </p:spPr>
        </p:cxnSp>
        <p:cxnSp>
          <p:nvCxnSpPr>
            <p:cNvPr id="212" name="73 Conector recto de flecha"/>
            <p:cNvCxnSpPr>
              <a:stCxn id="169" idx="2"/>
              <a:endCxn id="184" idx="0"/>
            </p:cNvCxnSpPr>
            <p:nvPr/>
          </p:nvCxnSpPr>
          <p:spPr>
            <a:xfrm>
              <a:off x="3980772" y="2580777"/>
              <a:ext cx="301569" cy="182771"/>
            </a:xfrm>
            <a:prstGeom prst="straightConnector1">
              <a:avLst/>
            </a:prstGeom>
            <a:noFill/>
            <a:ln w="9525" cap="flat" cmpd="sng" algn="ctr">
              <a:solidFill>
                <a:srgbClr val="0058A9"/>
              </a:solidFill>
              <a:prstDash val="dash"/>
              <a:tailEnd type="triangle"/>
            </a:ln>
            <a:effectLst/>
          </p:spPr>
        </p:cxnSp>
        <p:cxnSp>
          <p:nvCxnSpPr>
            <p:cNvPr id="213" name="74 Conector recto de flecha"/>
            <p:cNvCxnSpPr>
              <a:stCxn id="169" idx="2"/>
              <a:endCxn id="185" idx="0"/>
            </p:cNvCxnSpPr>
            <p:nvPr/>
          </p:nvCxnSpPr>
          <p:spPr>
            <a:xfrm>
              <a:off x="3980772" y="2580777"/>
              <a:ext cx="952329" cy="182771"/>
            </a:xfrm>
            <a:prstGeom prst="straightConnector1">
              <a:avLst/>
            </a:prstGeom>
            <a:noFill/>
            <a:ln w="9525" cap="flat" cmpd="sng" algn="ctr">
              <a:solidFill>
                <a:srgbClr val="0058A9"/>
              </a:solidFill>
              <a:prstDash val="dash"/>
              <a:tailEnd type="triangle"/>
            </a:ln>
            <a:effectLst/>
          </p:spPr>
        </p:cxnSp>
        <p:cxnSp>
          <p:nvCxnSpPr>
            <p:cNvPr id="214" name="75 Conector recto de flecha"/>
            <p:cNvCxnSpPr>
              <a:stCxn id="169" idx="2"/>
              <a:endCxn id="186" idx="0"/>
            </p:cNvCxnSpPr>
            <p:nvPr/>
          </p:nvCxnSpPr>
          <p:spPr>
            <a:xfrm>
              <a:off x="3980772" y="2580777"/>
              <a:ext cx="1597713" cy="173093"/>
            </a:xfrm>
            <a:prstGeom prst="straightConnector1">
              <a:avLst/>
            </a:prstGeom>
            <a:noFill/>
            <a:ln w="9525" cap="flat" cmpd="sng" algn="ctr">
              <a:solidFill>
                <a:srgbClr val="0058A9"/>
              </a:solidFill>
              <a:prstDash val="dash"/>
              <a:tailEnd type="triangle"/>
            </a:ln>
            <a:effectLst/>
          </p:spPr>
        </p:cxnSp>
        <p:cxnSp>
          <p:nvCxnSpPr>
            <p:cNvPr id="215" name="76 Conector recto de flecha"/>
            <p:cNvCxnSpPr>
              <a:stCxn id="169" idx="2"/>
              <a:endCxn id="187" idx="0"/>
            </p:cNvCxnSpPr>
            <p:nvPr/>
          </p:nvCxnSpPr>
          <p:spPr>
            <a:xfrm>
              <a:off x="3980772" y="2580777"/>
              <a:ext cx="2229180" cy="182771"/>
            </a:xfrm>
            <a:prstGeom prst="straightConnector1">
              <a:avLst/>
            </a:prstGeom>
            <a:noFill/>
            <a:ln w="9525" cap="flat" cmpd="sng" algn="ctr">
              <a:solidFill>
                <a:srgbClr val="0058A9"/>
              </a:solidFill>
              <a:prstDash val="dash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50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Evaluated Schedulers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76096"/>
              </p:ext>
            </p:extLst>
          </p:nvPr>
        </p:nvGraphicFramePr>
        <p:xfrm>
          <a:off x="755576" y="1167594"/>
          <a:ext cx="774086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745"/>
                <a:gridCol w="5037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CATS SS FLEX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Simple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work stealing and flexible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CATS SS 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Simple work stealing and 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CATS 2DS FLEX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Bidirectional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work stealing and flexible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CATS 2DS 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Bidirectional work stealing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and strict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BF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OmpSs</a:t>
                      </a:r>
                      <a:r>
                        <a:rPr lang="en-US" baseline="0" dirty="0" smtClean="0">
                          <a:solidFill>
                            <a:schemeClr val="tx2"/>
                          </a:solidFill>
                        </a:rPr>
                        <a:t> default random FIFO scheduler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dHEFT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Dynamic implementation of HEFT [1] in </a:t>
                      </a:r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OmpSs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5576" y="4941167"/>
            <a:ext cx="622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[1] H. </a:t>
            </a:r>
            <a:r>
              <a:rPr lang="en-US" dirty="0" err="1" smtClean="0">
                <a:solidFill>
                  <a:schemeClr val="tx2"/>
                </a:solidFill>
              </a:rPr>
              <a:t>Topcuoglu</a:t>
            </a:r>
            <a:r>
              <a:rPr lang="en-US" dirty="0" smtClean="0">
                <a:solidFill>
                  <a:schemeClr val="tx2"/>
                </a:solidFill>
              </a:rPr>
              <a:t> et al. Performance-Effective and </a:t>
            </a:r>
            <a:r>
              <a:rPr lang="en-US" dirty="0">
                <a:solidFill>
                  <a:schemeClr val="tx2"/>
                </a:solidFill>
              </a:rPr>
              <a:t>Low-Complexity Task Scheduling for </a:t>
            </a:r>
            <a:r>
              <a:rPr lang="en-US" dirty="0" smtClean="0">
                <a:solidFill>
                  <a:schemeClr val="tx2"/>
                </a:solidFill>
              </a:rPr>
              <a:t>Heterogeneous Computing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99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Homogeneous to Heterogeneous</a:t>
            </a:r>
            <a:endParaRPr lang="es-E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75268"/>
            <a:ext cx="9144000" cy="364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8100392" y="3804891"/>
            <a:ext cx="1043608" cy="9407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724128" y="3942821"/>
            <a:ext cx="1008112" cy="7308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93094" y="4316305"/>
            <a:ext cx="531234" cy="357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9" idx="3"/>
            <a:endCxn id="17" idx="0"/>
          </p:cNvCxnSpPr>
          <p:nvPr/>
        </p:nvCxnSpPr>
        <p:spPr>
          <a:xfrm flipH="1">
            <a:off x="5505807" y="4566644"/>
            <a:ext cx="365956" cy="592289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3"/>
          </p:cNvCxnSpPr>
          <p:nvPr/>
        </p:nvCxnSpPr>
        <p:spPr>
          <a:xfrm flipH="1">
            <a:off x="6012160" y="4621339"/>
            <a:ext cx="1058731" cy="607861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17" idx="3"/>
          </p:cNvCxnSpPr>
          <p:nvPr/>
        </p:nvCxnSpPr>
        <p:spPr>
          <a:xfrm flipH="1">
            <a:off x="6228184" y="4607907"/>
            <a:ext cx="2025041" cy="874192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83430" y="5158933"/>
            <a:ext cx="1444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Performance </a:t>
            </a:r>
            <a:br>
              <a:rPr lang="en-US" dirty="0" smtClean="0"/>
            </a:br>
            <a:r>
              <a:rPr lang="en-US" dirty="0" smtClean="0"/>
              <a:t>gaps!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26464" y="4684708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time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364088" y="4745683"/>
            <a:ext cx="241226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46944" y="4684708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time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56132" y="4719341"/>
            <a:ext cx="241226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</a:t>
            </a: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712650"/>
              </p:ext>
            </p:extLst>
          </p:nvPr>
        </p:nvGraphicFramePr>
        <p:xfrm>
          <a:off x="2195737" y="857252"/>
          <a:ext cx="4752527" cy="2388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221"/>
                <a:gridCol w="782326"/>
                <a:gridCol w="1173490"/>
                <a:gridCol w="1173490"/>
              </a:tblGrid>
              <a:tr h="524638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Kernel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#Tasks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Measured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Perf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. Ratio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% Critical tasks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08610"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Cholesky</a:t>
                      </a:r>
                      <a:r>
                        <a:rPr lang="en-US" sz="1400" b="1" dirty="0" smtClean="0"/>
                        <a:t> 8x8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120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/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2.23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17.5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3385"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Cholesky</a:t>
                      </a:r>
                      <a:r>
                        <a:rPr lang="en-US" sz="1400" b="1" dirty="0" smtClean="0"/>
                        <a:t> 16x16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2463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Integral Histogram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2048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1.71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861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QR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1496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4.26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861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Heat </a:t>
                      </a:r>
                      <a:r>
                        <a:rPr lang="en-US" sz="1400" b="1" dirty="0" smtClean="0"/>
                        <a:t>diffusion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5124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2.83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6937763"/>
              </p:ext>
            </p:extLst>
          </p:nvPr>
        </p:nvGraphicFramePr>
        <p:xfrm>
          <a:off x="1979712" y="3429000"/>
          <a:ext cx="5056694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8504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720179"/>
              </p:ext>
            </p:extLst>
          </p:nvPr>
        </p:nvGraphicFramePr>
        <p:xfrm>
          <a:off x="6228184" y="1124744"/>
          <a:ext cx="1944687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Acrobat Document" r:id="rId4" imgW="21259723" imgH="20650149" progId="AcroExch.Document.11">
                  <p:embed/>
                </p:oleObj>
              </mc:Choice>
              <mc:Fallback>
                <p:oleObj name="Acrobat Document" r:id="rId4" imgW="21259723" imgH="20650149" progId="AcroExch.Document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25000" contrast="4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1124744"/>
                        <a:ext cx="1944687" cy="188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049759"/>
              </p:ext>
            </p:extLst>
          </p:nvPr>
        </p:nvGraphicFramePr>
        <p:xfrm>
          <a:off x="5211762" y="3429000"/>
          <a:ext cx="3932238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Acrobat Document" r:id="rId6" imgW="21259723" imgH="12734835" progId="AcroExch.Document.11">
                  <p:embed/>
                </p:oleObj>
              </mc:Choice>
              <mc:Fallback>
                <p:oleObj name="Acrobat Document" r:id="rId6" imgW="21259723" imgH="12734835" progId="AcroExch.Document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25000" contrast="4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1762" y="3429000"/>
                        <a:ext cx="3932238" cy="235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Cholesky</a:t>
            </a: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907704" y="867927"/>
            <a:ext cx="5299525" cy="5144073"/>
            <a:chOff x="1907704" y="867927"/>
            <a:chExt cx="5299525" cy="5144073"/>
          </a:xfrm>
        </p:grpSpPr>
        <p:graphicFrame>
          <p:nvGraphicFramePr>
            <p:cNvPr id="17" name="Chart 1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6662181"/>
                </p:ext>
              </p:extLst>
            </p:nvPr>
          </p:nvGraphicFramePr>
          <p:xfrm>
            <a:off x="6804248" y="1124744"/>
            <a:ext cx="402981" cy="46085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9" name="Chart 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16888149"/>
                </p:ext>
              </p:extLst>
            </p:nvPr>
          </p:nvGraphicFramePr>
          <p:xfrm>
            <a:off x="2160000" y="908720"/>
            <a:ext cx="5040000" cy="28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12" name="Chart 1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24585029"/>
                </p:ext>
              </p:extLst>
            </p:nvPr>
          </p:nvGraphicFramePr>
          <p:xfrm>
            <a:off x="2116954" y="867927"/>
            <a:ext cx="4534469" cy="1607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18" name="Chart 1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92993917"/>
                </p:ext>
              </p:extLst>
            </p:nvPr>
          </p:nvGraphicFramePr>
          <p:xfrm>
            <a:off x="1907704" y="1052736"/>
            <a:ext cx="402981" cy="46081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13" name="Chart 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67579576"/>
                </p:ext>
              </p:extLst>
            </p:nvPr>
          </p:nvGraphicFramePr>
          <p:xfrm>
            <a:off x="2160000" y="3132000"/>
            <a:ext cx="5040000" cy="28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  <p:sp>
        <p:nvSpPr>
          <p:cNvPr id="15" name="Content Placeholder 9"/>
          <p:cNvSpPr>
            <a:spLocks noGrp="1"/>
          </p:cNvSpPr>
          <p:nvPr>
            <p:ph idx="1"/>
          </p:nvPr>
        </p:nvSpPr>
        <p:spPr>
          <a:xfrm>
            <a:off x="683568" y="1268760"/>
            <a:ext cx="792311" cy="576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b="1" dirty="0" smtClean="0"/>
              <a:t>8x8</a:t>
            </a:r>
            <a:endParaRPr lang="es-ES" sz="2800" b="1" dirty="0"/>
          </a:p>
          <a:p>
            <a:pPr lvl="2"/>
            <a:endParaRPr lang="es-ES" sz="2000" b="1" dirty="0"/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684014" y="3429000"/>
            <a:ext cx="122369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13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b="1" dirty="0" smtClean="0"/>
              <a:t>16x16</a:t>
            </a:r>
          </a:p>
          <a:p>
            <a:pPr lvl="2"/>
            <a:endParaRPr lang="es-ES" sz="2000" b="1" dirty="0"/>
          </a:p>
        </p:txBody>
      </p:sp>
      <p:sp>
        <p:nvSpPr>
          <p:cNvPr id="22" name="Content Placeholder 9"/>
          <p:cNvSpPr txBox="1">
            <a:spLocks/>
          </p:cNvSpPr>
          <p:nvPr/>
        </p:nvSpPr>
        <p:spPr>
          <a:xfrm>
            <a:off x="5364088" y="1007299"/>
            <a:ext cx="3816424" cy="47748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13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Improvement up to 30%</a:t>
            </a:r>
          </a:p>
          <a:p>
            <a:pPr lvl="1"/>
            <a:r>
              <a:rPr lang="en-US" dirty="0" smtClean="0"/>
              <a:t>SS FLEX configuration best</a:t>
            </a:r>
          </a:p>
          <a:p>
            <a:endParaRPr lang="es-ES" dirty="0" smtClean="0"/>
          </a:p>
          <a:p>
            <a:pPr lvl="2"/>
            <a:endParaRPr lang="es-ES" dirty="0"/>
          </a:p>
        </p:txBody>
      </p:sp>
      <p:sp>
        <p:nvSpPr>
          <p:cNvPr id="23" name="Content Placeholder 9"/>
          <p:cNvSpPr txBox="1">
            <a:spLocks/>
          </p:cNvSpPr>
          <p:nvPr/>
        </p:nvSpPr>
        <p:spPr>
          <a:xfrm>
            <a:off x="5364088" y="3534746"/>
            <a:ext cx="3816424" cy="47748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13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Improvement up to 9%</a:t>
            </a:r>
          </a:p>
          <a:p>
            <a:pPr lvl="1"/>
            <a:r>
              <a:rPr lang="en-US" dirty="0" smtClean="0"/>
              <a:t>SS FLEX configuration best</a:t>
            </a:r>
          </a:p>
          <a:p>
            <a:endParaRPr lang="es-ES" dirty="0" smtClean="0"/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288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-0.22674 0.0011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Integral Histogram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804214"/>
              </p:ext>
            </p:extLst>
          </p:nvPr>
        </p:nvGraphicFramePr>
        <p:xfrm>
          <a:off x="251520" y="4221088"/>
          <a:ext cx="4419599" cy="1876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682"/>
                <a:gridCol w="817566"/>
                <a:gridCol w="1152128"/>
                <a:gridCol w="1035223"/>
              </a:tblGrid>
              <a:tr h="524638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Kernel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#Tasks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Measured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Perf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. Ratio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% Critical tasks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08610"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Cholesky</a:t>
                      </a:r>
                      <a:r>
                        <a:rPr lang="en-US" sz="1400" b="1" dirty="0" smtClean="0"/>
                        <a:t> 8x8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120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/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2.23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17.5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3385"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Cholesky</a:t>
                      </a:r>
                      <a:r>
                        <a:rPr lang="en-US" sz="1400" b="1" dirty="0" smtClean="0"/>
                        <a:t> 16x16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2463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Integral Histogram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2048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1.71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559494"/>
              </p:ext>
            </p:extLst>
          </p:nvPr>
        </p:nvGraphicFramePr>
        <p:xfrm>
          <a:off x="3924000" y="1198800"/>
          <a:ext cx="5039999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0867570"/>
              </p:ext>
            </p:extLst>
          </p:nvPr>
        </p:nvGraphicFramePr>
        <p:xfrm>
          <a:off x="3888000" y="1196752"/>
          <a:ext cx="4494609" cy="160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ontent Placeholder 9"/>
          <p:cNvSpPr txBox="1">
            <a:spLocks/>
          </p:cNvSpPr>
          <p:nvPr/>
        </p:nvSpPr>
        <p:spPr>
          <a:xfrm>
            <a:off x="107504" y="980728"/>
            <a:ext cx="3816424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Improvement up to 15%</a:t>
            </a:r>
            <a:endParaRPr lang="es-ES" dirty="0" smtClean="0"/>
          </a:p>
          <a:p>
            <a:r>
              <a:rPr lang="es-ES" b="1" dirty="0" smtClean="0"/>
              <a:t>SS FLEX </a:t>
            </a:r>
            <a:r>
              <a:rPr lang="en-US" dirty="0" smtClean="0"/>
              <a:t>is the winner!</a:t>
            </a:r>
          </a:p>
          <a:p>
            <a:pPr lvl="1"/>
            <a:r>
              <a:rPr lang="es-ES" dirty="0" smtClean="0"/>
              <a:t>A </a:t>
            </a:r>
            <a:r>
              <a:rPr lang="en-US" dirty="0" smtClean="0"/>
              <a:t>few</a:t>
            </a:r>
            <a:r>
              <a:rPr lang="es-ES" dirty="0" smtClean="0"/>
              <a:t> </a:t>
            </a:r>
            <a:r>
              <a:rPr lang="en-US" dirty="0" smtClean="0"/>
              <a:t>exceptions</a:t>
            </a:r>
            <a:r>
              <a:rPr lang="es-ES" dirty="0" smtClean="0"/>
              <a:t> </a:t>
            </a:r>
            <a:r>
              <a:rPr lang="en-US" dirty="0" smtClean="0"/>
              <a:t>for</a:t>
            </a:r>
            <a:r>
              <a:rPr lang="es-ES" dirty="0" smtClean="0"/>
              <a:t> </a:t>
            </a:r>
            <a:r>
              <a:rPr lang="en-US" dirty="0" smtClean="0"/>
              <a:t>unbalanced</a:t>
            </a:r>
            <a:r>
              <a:rPr lang="es-ES" dirty="0" smtClean="0"/>
              <a:t> </a:t>
            </a:r>
            <a:r>
              <a:rPr lang="en-US" dirty="0" smtClean="0"/>
              <a:t>systems</a:t>
            </a:r>
            <a:r>
              <a:rPr lang="es-ES" dirty="0" smtClean="0"/>
              <a:t> </a:t>
            </a:r>
            <a:r>
              <a:rPr lang="es-ES" dirty="0" smtClean="0"/>
              <a:t>(4little – 1big)</a:t>
            </a:r>
          </a:p>
          <a:p>
            <a:r>
              <a:rPr lang="en-US" dirty="0" smtClean="0"/>
              <a:t>CATS</a:t>
            </a:r>
            <a:r>
              <a:rPr lang="es-ES" dirty="0" smtClean="0"/>
              <a:t> </a:t>
            </a:r>
            <a:r>
              <a:rPr lang="en-US" dirty="0" smtClean="0"/>
              <a:t>improves</a:t>
            </a:r>
            <a:r>
              <a:rPr lang="es-ES" dirty="0" smtClean="0"/>
              <a:t> </a:t>
            </a:r>
            <a:r>
              <a:rPr lang="en-US" dirty="0" smtClean="0"/>
              <a:t>according</a:t>
            </a:r>
            <a:r>
              <a:rPr lang="es-ES" dirty="0" smtClean="0"/>
              <a:t> </a:t>
            </a:r>
            <a:r>
              <a:rPr lang="en-US" dirty="0" smtClean="0"/>
              <a:t>to</a:t>
            </a:r>
            <a:r>
              <a:rPr lang="es-ES" dirty="0" smtClean="0"/>
              <a:t> </a:t>
            </a:r>
            <a:r>
              <a:rPr lang="en-US" dirty="0" smtClean="0"/>
              <a:t>critical</a:t>
            </a:r>
            <a:r>
              <a:rPr lang="es-ES" dirty="0" smtClean="0"/>
              <a:t> </a:t>
            </a:r>
            <a:r>
              <a:rPr lang="en-US" dirty="0" smtClean="0"/>
              <a:t>tasks</a:t>
            </a:r>
            <a:r>
              <a:rPr lang="es-ES" dirty="0" smtClean="0"/>
              <a:t> </a:t>
            </a:r>
            <a:r>
              <a:rPr lang="es-ES" dirty="0" smtClean="0"/>
              <a:t>%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78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319538"/>
              </p:ext>
            </p:extLst>
          </p:nvPr>
        </p:nvGraphicFramePr>
        <p:xfrm>
          <a:off x="3923928" y="1197072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23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precision benchmarks: QR and Heat Diffusion</a:t>
            </a:r>
            <a:endParaRPr lang="en-US" dirty="0" smtClean="0"/>
          </a:p>
        </p:txBody>
      </p: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432135"/>
              </p:ext>
            </p:extLst>
          </p:nvPr>
        </p:nvGraphicFramePr>
        <p:xfrm>
          <a:off x="3894861" y="1196752"/>
          <a:ext cx="4459445" cy="160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Content Placeholder 9"/>
          <p:cNvSpPr>
            <a:spLocks noGrp="1"/>
          </p:cNvSpPr>
          <p:nvPr>
            <p:ph idx="1"/>
          </p:nvPr>
        </p:nvSpPr>
        <p:spPr>
          <a:xfrm>
            <a:off x="4542933" y="1484784"/>
            <a:ext cx="792311" cy="5040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800" b="1" dirty="0" smtClean="0"/>
              <a:t>QR</a:t>
            </a:r>
            <a:endParaRPr lang="es-ES" sz="2800" b="1" dirty="0"/>
          </a:p>
          <a:p>
            <a:pPr lvl="2"/>
            <a:endParaRPr lang="es-ES" sz="2000" b="1" dirty="0"/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1659889"/>
              </p:ext>
            </p:extLst>
          </p:nvPr>
        </p:nvGraphicFramePr>
        <p:xfrm>
          <a:off x="3923928" y="3429000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Content Placeholder 9"/>
          <p:cNvSpPr txBox="1">
            <a:spLocks/>
          </p:cNvSpPr>
          <p:nvPr/>
        </p:nvSpPr>
        <p:spPr>
          <a:xfrm>
            <a:off x="4542933" y="3786878"/>
            <a:ext cx="1080120" cy="434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4000" b="1" dirty="0" smtClean="0"/>
              <a:t>Heat</a:t>
            </a:r>
          </a:p>
          <a:p>
            <a:pPr lvl="2"/>
            <a:endParaRPr lang="es-ES" sz="2000" b="1" dirty="0"/>
          </a:p>
        </p:txBody>
      </p: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666988"/>
              </p:ext>
            </p:extLst>
          </p:nvPr>
        </p:nvGraphicFramePr>
        <p:xfrm>
          <a:off x="3707904" y="1340768"/>
          <a:ext cx="402981" cy="460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143509"/>
              </p:ext>
            </p:extLst>
          </p:nvPr>
        </p:nvGraphicFramePr>
        <p:xfrm>
          <a:off x="8604448" y="1340768"/>
          <a:ext cx="402981" cy="460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613669"/>
              </p:ext>
            </p:extLst>
          </p:nvPr>
        </p:nvGraphicFramePr>
        <p:xfrm>
          <a:off x="251520" y="4237832"/>
          <a:ext cx="2915814" cy="1351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97"/>
                <a:gridCol w="792088"/>
                <a:gridCol w="1152129"/>
              </a:tblGrid>
              <a:tr h="524638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Kernel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#Tasks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Measured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Perf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. Ratio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0861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QR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1496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4.26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861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Heat </a:t>
                      </a:r>
                      <a:r>
                        <a:rPr lang="en-US" sz="1400" b="1" dirty="0" smtClean="0"/>
                        <a:t>diffusion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5124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2.83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Content Placeholder 9"/>
          <p:cNvSpPr txBox="1">
            <a:spLocks/>
          </p:cNvSpPr>
          <p:nvPr/>
        </p:nvSpPr>
        <p:spPr>
          <a:xfrm>
            <a:off x="107504" y="980728"/>
            <a:ext cx="3816424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Improvement up to 20%</a:t>
            </a:r>
          </a:p>
          <a:p>
            <a:r>
              <a:rPr lang="en-US" b="1" dirty="0" smtClean="0"/>
              <a:t>SS FLEX</a:t>
            </a:r>
            <a:r>
              <a:rPr lang="en-US" dirty="0" smtClean="0"/>
              <a:t> is the winner</a:t>
            </a:r>
          </a:p>
          <a:p>
            <a:r>
              <a:rPr lang="en-US" b="1" dirty="0" smtClean="0"/>
              <a:t>Heat</a:t>
            </a:r>
            <a:r>
              <a:rPr lang="en-US" dirty="0" smtClean="0"/>
              <a:t> – higher improvement for balanced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3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24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980728"/>
            <a:ext cx="8856984" cy="5184576"/>
          </a:xfrm>
        </p:spPr>
        <p:txBody>
          <a:bodyPr/>
          <a:lstStyle/>
          <a:p>
            <a:r>
              <a:rPr lang="en-US" dirty="0" smtClean="0"/>
              <a:t>Systems from 16 to 128 cores</a:t>
            </a:r>
          </a:p>
          <a:p>
            <a:pPr lvl="1"/>
            <a:r>
              <a:rPr lang="en-US" dirty="0" smtClean="0"/>
              <a:t>1 to 64 big cores</a:t>
            </a:r>
          </a:p>
          <a:p>
            <a:r>
              <a:rPr lang="en-US" dirty="0" smtClean="0"/>
              <a:t>Performance ratios (</a:t>
            </a:r>
            <a:r>
              <a:rPr lang="en-US" dirty="0" err="1" smtClean="0"/>
              <a:t>perf</a:t>
            </a:r>
            <a:r>
              <a:rPr lang="en-US" dirty="0" smtClean="0"/>
              <a:t>): </a:t>
            </a:r>
            <a:br>
              <a:rPr lang="en-US" dirty="0" smtClean="0"/>
            </a:br>
            <a:r>
              <a:rPr lang="en-US" b="1" dirty="0" smtClean="0"/>
              <a:t>2</a:t>
            </a:r>
            <a:r>
              <a:rPr lang="en-US" dirty="0" smtClean="0"/>
              <a:t>, </a:t>
            </a:r>
            <a:r>
              <a:rPr lang="en-US" b="1" dirty="0" smtClean="0"/>
              <a:t>2.5</a:t>
            </a:r>
            <a:r>
              <a:rPr lang="en-US" dirty="0" smtClean="0"/>
              <a:t>, </a:t>
            </a:r>
            <a:r>
              <a:rPr lang="en-US" b="1" dirty="0" smtClean="0"/>
              <a:t>3</a:t>
            </a:r>
            <a:r>
              <a:rPr lang="en-US" dirty="0" smtClean="0"/>
              <a:t>, </a:t>
            </a:r>
            <a:r>
              <a:rPr lang="en-US" b="1" dirty="0" smtClean="0"/>
              <a:t>3.5</a:t>
            </a:r>
            <a:r>
              <a:rPr lang="en-US" dirty="0" smtClean="0"/>
              <a:t>, </a:t>
            </a:r>
            <a:r>
              <a:rPr lang="en-US" b="1" dirty="0" smtClean="0"/>
              <a:t>4</a:t>
            </a:r>
          </a:p>
          <a:p>
            <a:pPr lvl="1"/>
            <a:r>
              <a:rPr lang="en-US" dirty="0" smtClean="0"/>
              <a:t>Big is </a:t>
            </a:r>
            <a:r>
              <a:rPr lang="en-US" b="1" dirty="0" err="1" smtClean="0"/>
              <a:t>perf</a:t>
            </a:r>
            <a:r>
              <a:rPr lang="en-US" dirty="0" smtClean="0"/>
              <a:t> times faster than little</a:t>
            </a:r>
          </a:p>
          <a:p>
            <a:r>
              <a:rPr lang="en-US" dirty="0" smtClean="0"/>
              <a:t>Excluding </a:t>
            </a:r>
            <a:r>
              <a:rPr lang="en-US" dirty="0" smtClean="0"/>
              <a:t>integral histogram</a:t>
            </a:r>
          </a:p>
          <a:p>
            <a:pPr lvl="1"/>
            <a:r>
              <a:rPr lang="en-US" dirty="0" smtClean="0"/>
              <a:t>No scaling beyond 16 cores</a:t>
            </a:r>
          </a:p>
          <a:p>
            <a:r>
              <a:rPr lang="en-US" dirty="0" smtClean="0"/>
              <a:t>Excluding dHEFT </a:t>
            </a:r>
          </a:p>
          <a:p>
            <a:pPr lvl="1"/>
            <a:r>
              <a:rPr lang="en-US" dirty="0" smtClean="0"/>
              <a:t>Currently no mechanism to track task execution time during simulation</a:t>
            </a:r>
          </a:p>
          <a:p>
            <a:r>
              <a:rPr lang="en-US" dirty="0" smtClean="0"/>
              <a:t>Simulating the best CATS configuration, SS FLEX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5076056" y="1124744"/>
            <a:ext cx="432048" cy="2232248"/>
          </a:xfrm>
          <a:prstGeom prst="rightBrace">
            <a:avLst>
              <a:gd name="adj1" fmla="val 6391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39708" y="2040813"/>
            <a:ext cx="2475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80 systems in total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1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– </a:t>
            </a:r>
            <a:r>
              <a:rPr lang="en-US" dirty="0" err="1" smtClean="0"/>
              <a:t>Cholesky</a:t>
            </a:r>
            <a:r>
              <a:rPr lang="en-US" dirty="0" smtClean="0"/>
              <a:t> 32x32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980728"/>
            <a:ext cx="3384376" cy="5184576"/>
          </a:xfrm>
        </p:spPr>
        <p:txBody>
          <a:bodyPr/>
          <a:lstStyle/>
          <a:p>
            <a:r>
              <a:rPr lang="en-US" dirty="0" smtClean="0"/>
              <a:t>Up to 40% improvement</a:t>
            </a:r>
          </a:p>
          <a:p>
            <a:pPr lvl="1"/>
            <a:r>
              <a:rPr lang="en-US" dirty="0" smtClean="0"/>
              <a:t>Better results for systems with high performance ratio</a:t>
            </a:r>
          </a:p>
          <a:p>
            <a:pPr lvl="1"/>
            <a:r>
              <a:rPr lang="en-US" dirty="0" smtClean="0"/>
              <a:t>Better results for balanced systems (#big == #little)</a:t>
            </a:r>
          </a:p>
          <a:p>
            <a:pPr lvl="1"/>
            <a:r>
              <a:rPr lang="en-US" dirty="0" smtClean="0"/>
              <a:t>Few big cores create a hot spot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236785"/>
              </p:ext>
            </p:extLst>
          </p:nvPr>
        </p:nvGraphicFramePr>
        <p:xfrm>
          <a:off x="3386983" y="908720"/>
          <a:ext cx="5724016" cy="3323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16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322414"/>
              </p:ext>
            </p:extLst>
          </p:nvPr>
        </p:nvGraphicFramePr>
        <p:xfrm>
          <a:off x="3564000" y="3348000"/>
          <a:ext cx="558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6262745"/>
              </p:ext>
            </p:extLst>
          </p:nvPr>
        </p:nvGraphicFramePr>
        <p:xfrm>
          <a:off x="3564000" y="900000"/>
          <a:ext cx="558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– QR and Heat diffusion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980728"/>
            <a:ext cx="3240360" cy="5184576"/>
          </a:xfrm>
        </p:spPr>
        <p:txBody>
          <a:bodyPr/>
          <a:lstStyle/>
          <a:p>
            <a:r>
              <a:rPr lang="en-US" b="1" dirty="0" smtClean="0"/>
              <a:t>QR:</a:t>
            </a:r>
            <a:r>
              <a:rPr lang="en-US" dirty="0" smtClean="0"/>
              <a:t> </a:t>
            </a:r>
            <a:r>
              <a:rPr lang="en-US" dirty="0" smtClean="0"/>
              <a:t>up to 68% improvement</a:t>
            </a:r>
          </a:p>
          <a:p>
            <a:pPr lvl="1"/>
            <a:r>
              <a:rPr lang="en-US" dirty="0" smtClean="0"/>
              <a:t>64big – 64little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Heat:</a:t>
            </a:r>
            <a:r>
              <a:rPr lang="en-US" dirty="0" smtClean="0"/>
              <a:t> </a:t>
            </a:r>
            <a:r>
              <a:rPr lang="en-US" dirty="0" smtClean="0"/>
              <a:t>up to 165% improvement</a:t>
            </a:r>
          </a:p>
          <a:p>
            <a:pPr lvl="1"/>
            <a:r>
              <a:rPr lang="en-US" dirty="0" smtClean="0"/>
              <a:t>64big – 64little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1960" y="3717032"/>
            <a:ext cx="7409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Heat</a:t>
            </a:r>
            <a:endParaRPr lang="en-US" sz="2000" b="1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239126"/>
              </p:ext>
            </p:extLst>
          </p:nvPr>
        </p:nvGraphicFramePr>
        <p:xfrm>
          <a:off x="3275856" y="1196752"/>
          <a:ext cx="402981" cy="460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11960" y="1268760"/>
            <a:ext cx="56938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QR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103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980728"/>
            <a:ext cx="5184576" cy="5184576"/>
          </a:xfrm>
        </p:spPr>
        <p:txBody>
          <a:bodyPr/>
          <a:lstStyle/>
          <a:p>
            <a:pPr lvl="0"/>
            <a:r>
              <a:rPr lang="en-US" dirty="0">
                <a:sym typeface="Wingdings" panose="05000000000000000000" pitchFamily="2" charset="2"/>
              </a:rPr>
              <a:t>Better </a:t>
            </a:r>
            <a:r>
              <a:rPr lang="en-US" b="1" dirty="0">
                <a:sym typeface="Wingdings" panose="05000000000000000000" pitchFamily="2" charset="2"/>
              </a:rPr>
              <a:t>performance</a:t>
            </a:r>
            <a:r>
              <a:rPr lang="en-US" dirty="0">
                <a:sym typeface="Wingdings" panose="05000000000000000000" pitchFamily="2" charset="2"/>
              </a:rPr>
              <a:t> on heterogeneous multicores for free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CATS is </a:t>
            </a:r>
            <a:r>
              <a:rPr lang="en-US" b="1" dirty="0">
                <a:sym typeface="Wingdings" panose="05000000000000000000" pitchFamily="2" charset="2"/>
              </a:rPr>
              <a:t>implementable</a:t>
            </a:r>
          </a:p>
          <a:p>
            <a:pPr lvl="1"/>
            <a:r>
              <a:rPr lang="en-US" dirty="0" smtClean="0"/>
              <a:t>No profiling</a:t>
            </a:r>
          </a:p>
          <a:p>
            <a:pPr lvl="1"/>
            <a:r>
              <a:rPr lang="en-US" dirty="0" smtClean="0"/>
              <a:t>Runtime scheduling decisions</a:t>
            </a:r>
          </a:p>
          <a:p>
            <a:pPr lvl="1"/>
            <a:r>
              <a:rPr lang="en-US" dirty="0" smtClean="0"/>
              <a:t>Evaluation on real benchmarks vs synthetic TDGs</a:t>
            </a:r>
          </a:p>
          <a:p>
            <a:r>
              <a:rPr lang="en-US" dirty="0" smtClean="0"/>
              <a:t>Benefit for future heterogeneous multicores	</a:t>
            </a:r>
          </a:p>
          <a:p>
            <a:r>
              <a:rPr lang="en-US" dirty="0" smtClean="0"/>
              <a:t>Higher heterogeneity </a:t>
            </a:r>
            <a:r>
              <a:rPr lang="en-US" dirty="0" smtClean="0">
                <a:sym typeface="Wingdings" panose="05000000000000000000" pitchFamily="2" charset="2"/>
              </a:rPr>
              <a:t> higher performance improvement</a:t>
            </a:r>
          </a:p>
        </p:txBody>
      </p:sp>
      <p:cxnSp>
        <p:nvCxnSpPr>
          <p:cNvPr id="5" name="Straight Arrow Connector 4"/>
          <p:cNvCxnSpPr>
            <a:stCxn id="17" idx="3"/>
            <a:endCxn id="24" idx="7"/>
          </p:cNvCxnSpPr>
          <p:nvPr/>
        </p:nvCxnSpPr>
        <p:spPr>
          <a:xfrm flipH="1">
            <a:off x="5757581" y="1511342"/>
            <a:ext cx="199237" cy="144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923303" y="1734662"/>
            <a:ext cx="198000" cy="19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17" idx="4"/>
            <a:endCxn id="6" idx="0"/>
          </p:cNvCxnSpPr>
          <p:nvPr/>
        </p:nvCxnSpPr>
        <p:spPr>
          <a:xfrm flipH="1">
            <a:off x="6022303" y="1553331"/>
            <a:ext cx="35887" cy="1813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416669" y="1663965"/>
            <a:ext cx="198000" cy="19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17" idx="5"/>
            <a:endCxn id="8" idx="1"/>
          </p:cNvCxnSpPr>
          <p:nvPr/>
        </p:nvCxnSpPr>
        <p:spPr>
          <a:xfrm>
            <a:off x="6159561" y="1511342"/>
            <a:ext cx="286104" cy="1816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4" idx="4"/>
            <a:endCxn id="25" idx="0"/>
          </p:cNvCxnSpPr>
          <p:nvPr/>
        </p:nvCxnSpPr>
        <p:spPr>
          <a:xfrm flipH="1">
            <a:off x="5602018" y="1824650"/>
            <a:ext cx="85559" cy="162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935683" y="2202714"/>
            <a:ext cx="286721" cy="28672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6" idx="4"/>
            <a:endCxn id="11" idx="0"/>
          </p:cNvCxnSpPr>
          <p:nvPr/>
        </p:nvCxnSpPr>
        <p:spPr>
          <a:xfrm>
            <a:off x="6022303" y="1932662"/>
            <a:ext cx="56741" cy="2700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055318" y="3498858"/>
            <a:ext cx="286721" cy="28672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1374" y="3210826"/>
            <a:ext cx="198000" cy="19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937" y="2598758"/>
            <a:ext cx="198000" cy="19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452673" y="2814782"/>
            <a:ext cx="286721" cy="28672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914829" y="1266610"/>
            <a:ext cx="286721" cy="28672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1" idx="5"/>
            <a:endCxn id="15" idx="1"/>
          </p:cNvCxnSpPr>
          <p:nvPr/>
        </p:nvCxnSpPr>
        <p:spPr>
          <a:xfrm>
            <a:off x="6180415" y="2447446"/>
            <a:ext cx="34518" cy="1803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5"/>
            <a:endCxn id="16" idx="1"/>
          </p:cNvCxnSpPr>
          <p:nvPr/>
        </p:nvCxnSpPr>
        <p:spPr>
          <a:xfrm>
            <a:off x="6354941" y="2767762"/>
            <a:ext cx="139721" cy="890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5" idx="4"/>
            <a:endCxn id="26" idx="0"/>
          </p:cNvCxnSpPr>
          <p:nvPr/>
        </p:nvCxnSpPr>
        <p:spPr>
          <a:xfrm>
            <a:off x="5602018" y="2273411"/>
            <a:ext cx="48244" cy="19935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4"/>
            <a:endCxn id="14" idx="7"/>
          </p:cNvCxnSpPr>
          <p:nvPr/>
        </p:nvCxnSpPr>
        <p:spPr>
          <a:xfrm flipH="1">
            <a:off x="6530378" y="3101503"/>
            <a:ext cx="65656" cy="1383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6" idx="4"/>
            <a:endCxn id="13" idx="1"/>
          </p:cNvCxnSpPr>
          <p:nvPr/>
        </p:nvCxnSpPr>
        <p:spPr>
          <a:xfrm>
            <a:off x="5650262" y="2670766"/>
            <a:ext cx="447045" cy="87008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  <a:endCxn id="13" idx="7"/>
          </p:cNvCxnSpPr>
          <p:nvPr/>
        </p:nvCxnSpPr>
        <p:spPr>
          <a:xfrm flipH="1">
            <a:off x="6300050" y="3379830"/>
            <a:ext cx="90320" cy="1610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588577" y="1626650"/>
            <a:ext cx="198000" cy="19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458657" y="1986690"/>
            <a:ext cx="286721" cy="2867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51262" y="2472766"/>
            <a:ext cx="198000" cy="19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17" idx="5"/>
            <a:endCxn id="16" idx="0"/>
          </p:cNvCxnSpPr>
          <p:nvPr/>
        </p:nvCxnSpPr>
        <p:spPr>
          <a:xfrm>
            <a:off x="6159561" y="1511342"/>
            <a:ext cx="436473" cy="13034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0" idx="3"/>
            <a:endCxn id="47" idx="7"/>
          </p:cNvCxnSpPr>
          <p:nvPr/>
        </p:nvCxnSpPr>
        <p:spPr>
          <a:xfrm flipH="1">
            <a:off x="7803789" y="1435797"/>
            <a:ext cx="150423" cy="22419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7941243" y="1644459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40" idx="4"/>
            <a:endCxn id="29" idx="0"/>
          </p:cNvCxnSpPr>
          <p:nvPr/>
        </p:nvCxnSpPr>
        <p:spPr>
          <a:xfrm>
            <a:off x="8024292" y="1464825"/>
            <a:ext cx="16059" cy="1796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406610" y="1626682"/>
            <a:ext cx="288000" cy="28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40" idx="5"/>
            <a:endCxn id="31" idx="1"/>
          </p:cNvCxnSpPr>
          <p:nvPr/>
        </p:nvCxnSpPr>
        <p:spPr>
          <a:xfrm>
            <a:off x="8094371" y="1435797"/>
            <a:ext cx="354416" cy="23306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7" idx="4"/>
            <a:endCxn id="48" idx="0"/>
          </p:cNvCxnSpPr>
          <p:nvPr/>
        </p:nvCxnSpPr>
        <p:spPr>
          <a:xfrm flipH="1">
            <a:off x="7613012" y="1905811"/>
            <a:ext cx="88954" cy="18889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7983351" y="2022694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stCxn id="29" idx="4"/>
            <a:endCxn id="34" idx="0"/>
          </p:cNvCxnSpPr>
          <p:nvPr/>
        </p:nvCxnSpPr>
        <p:spPr>
          <a:xfrm>
            <a:off x="8040351" y="1842674"/>
            <a:ext cx="42108" cy="1800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8053347" y="3156627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8297042" y="2922794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8179554" y="2346730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8395578" y="2616567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7925184" y="1266610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4" idx="5"/>
            <a:endCxn id="38" idx="1"/>
          </p:cNvCxnSpPr>
          <p:nvPr/>
        </p:nvCxnSpPr>
        <p:spPr>
          <a:xfrm>
            <a:off x="8152538" y="2191881"/>
            <a:ext cx="56044" cy="1838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5"/>
            <a:endCxn id="39" idx="1"/>
          </p:cNvCxnSpPr>
          <p:nvPr/>
        </p:nvCxnSpPr>
        <p:spPr>
          <a:xfrm>
            <a:off x="8348741" y="2515917"/>
            <a:ext cx="75865" cy="129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8" idx="4"/>
            <a:endCxn id="49" idx="0"/>
          </p:cNvCxnSpPr>
          <p:nvPr/>
        </p:nvCxnSpPr>
        <p:spPr>
          <a:xfrm>
            <a:off x="7613012" y="2382702"/>
            <a:ext cx="129117" cy="1800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9" idx="4"/>
            <a:endCxn id="37" idx="7"/>
          </p:cNvCxnSpPr>
          <p:nvPr/>
        </p:nvCxnSpPr>
        <p:spPr>
          <a:xfrm flipH="1">
            <a:off x="8466229" y="2814782"/>
            <a:ext cx="28457" cy="137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9" idx="4"/>
            <a:endCxn id="36" idx="1"/>
          </p:cNvCxnSpPr>
          <p:nvPr/>
        </p:nvCxnSpPr>
        <p:spPr>
          <a:xfrm>
            <a:off x="7742129" y="2850754"/>
            <a:ext cx="340246" cy="3349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7" idx="3"/>
            <a:endCxn id="36" idx="7"/>
          </p:cNvCxnSpPr>
          <p:nvPr/>
        </p:nvCxnSpPr>
        <p:spPr>
          <a:xfrm flipH="1">
            <a:off x="8222534" y="3091981"/>
            <a:ext cx="103536" cy="936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7557966" y="1617811"/>
            <a:ext cx="288000" cy="28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7469012" y="2094702"/>
            <a:ext cx="288000" cy="28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98129" y="2562754"/>
            <a:ext cx="288000" cy="28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40" idx="5"/>
            <a:endCxn id="39" idx="0"/>
          </p:cNvCxnSpPr>
          <p:nvPr/>
        </p:nvCxnSpPr>
        <p:spPr>
          <a:xfrm>
            <a:off x="8094371" y="1435797"/>
            <a:ext cx="400315" cy="11807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Arrow 50"/>
          <p:cNvSpPr/>
          <p:nvPr/>
        </p:nvSpPr>
        <p:spPr>
          <a:xfrm>
            <a:off x="6847406" y="2310726"/>
            <a:ext cx="476855" cy="3335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81794" y="5301208"/>
            <a:ext cx="6400800" cy="8640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For further information please contact</a:t>
            </a:r>
          </a:p>
          <a:p>
            <a:r>
              <a:rPr lang="en-US" dirty="0" smtClean="0"/>
              <a:t>kallia.chronaki@bsc.es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28</a:t>
            </a:fld>
            <a:endParaRPr lang="es-ES" dirty="0"/>
          </a:p>
        </p:txBody>
      </p:sp>
      <p:cxnSp>
        <p:nvCxnSpPr>
          <p:cNvPr id="7" name="Straight Arrow Connector 6"/>
          <p:cNvCxnSpPr>
            <a:stCxn id="19" idx="3"/>
            <a:endCxn id="26" idx="7"/>
          </p:cNvCxnSpPr>
          <p:nvPr/>
        </p:nvCxnSpPr>
        <p:spPr>
          <a:xfrm flipH="1">
            <a:off x="3253942" y="2810947"/>
            <a:ext cx="199237" cy="144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419664" y="3034267"/>
            <a:ext cx="198000" cy="19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19" idx="4"/>
            <a:endCxn id="8" idx="0"/>
          </p:cNvCxnSpPr>
          <p:nvPr/>
        </p:nvCxnSpPr>
        <p:spPr>
          <a:xfrm flipH="1">
            <a:off x="3518664" y="2852936"/>
            <a:ext cx="35887" cy="1813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913030" y="2963570"/>
            <a:ext cx="198000" cy="19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9" idx="5"/>
            <a:endCxn id="10" idx="1"/>
          </p:cNvCxnSpPr>
          <p:nvPr/>
        </p:nvCxnSpPr>
        <p:spPr>
          <a:xfrm>
            <a:off x="3655922" y="2810947"/>
            <a:ext cx="286104" cy="1816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6" idx="4"/>
            <a:endCxn id="27" idx="0"/>
          </p:cNvCxnSpPr>
          <p:nvPr/>
        </p:nvCxnSpPr>
        <p:spPr>
          <a:xfrm flipH="1">
            <a:off x="3098379" y="3124255"/>
            <a:ext cx="85559" cy="162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432044" y="3502319"/>
            <a:ext cx="286721" cy="28672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8" idx="4"/>
            <a:endCxn id="13" idx="0"/>
          </p:cNvCxnSpPr>
          <p:nvPr/>
        </p:nvCxnSpPr>
        <p:spPr>
          <a:xfrm>
            <a:off x="3518664" y="3232267"/>
            <a:ext cx="56741" cy="2700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551679" y="4798463"/>
            <a:ext cx="286721" cy="28672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857735" y="4510431"/>
            <a:ext cx="198000" cy="19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682298" y="3898363"/>
            <a:ext cx="198000" cy="19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949034" y="4114387"/>
            <a:ext cx="286721" cy="28672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11190" y="2566215"/>
            <a:ext cx="286721" cy="28672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3" idx="5"/>
            <a:endCxn id="17" idx="1"/>
          </p:cNvCxnSpPr>
          <p:nvPr/>
        </p:nvCxnSpPr>
        <p:spPr>
          <a:xfrm>
            <a:off x="3676776" y="3747051"/>
            <a:ext cx="34518" cy="1803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3851302" y="4067367"/>
            <a:ext cx="139721" cy="890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7" idx="4"/>
            <a:endCxn id="28" idx="0"/>
          </p:cNvCxnSpPr>
          <p:nvPr/>
        </p:nvCxnSpPr>
        <p:spPr>
          <a:xfrm>
            <a:off x="3098379" y="3573016"/>
            <a:ext cx="48244" cy="19935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4"/>
            <a:endCxn id="16" idx="7"/>
          </p:cNvCxnSpPr>
          <p:nvPr/>
        </p:nvCxnSpPr>
        <p:spPr>
          <a:xfrm flipH="1">
            <a:off x="4026739" y="4401108"/>
            <a:ext cx="65656" cy="1383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8" idx="4"/>
            <a:endCxn id="15" idx="1"/>
          </p:cNvCxnSpPr>
          <p:nvPr/>
        </p:nvCxnSpPr>
        <p:spPr>
          <a:xfrm>
            <a:off x="3146623" y="3970371"/>
            <a:ext cx="447045" cy="87008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3"/>
            <a:endCxn id="15" idx="7"/>
          </p:cNvCxnSpPr>
          <p:nvPr/>
        </p:nvCxnSpPr>
        <p:spPr>
          <a:xfrm flipH="1">
            <a:off x="3796411" y="4679435"/>
            <a:ext cx="90320" cy="1610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084938" y="2926255"/>
            <a:ext cx="198000" cy="19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955018" y="3286295"/>
            <a:ext cx="286721" cy="2867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047623" y="3772371"/>
            <a:ext cx="198000" cy="19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19" idx="5"/>
            <a:endCxn id="18" idx="0"/>
          </p:cNvCxnSpPr>
          <p:nvPr/>
        </p:nvCxnSpPr>
        <p:spPr>
          <a:xfrm>
            <a:off x="3655922" y="2810947"/>
            <a:ext cx="436473" cy="13034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2" idx="3"/>
            <a:endCxn id="49" idx="7"/>
          </p:cNvCxnSpPr>
          <p:nvPr/>
        </p:nvCxnSpPr>
        <p:spPr>
          <a:xfrm flipH="1">
            <a:off x="5300150" y="2735402"/>
            <a:ext cx="150423" cy="22419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437604" y="2944064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42" idx="4"/>
            <a:endCxn id="31" idx="0"/>
          </p:cNvCxnSpPr>
          <p:nvPr/>
        </p:nvCxnSpPr>
        <p:spPr>
          <a:xfrm>
            <a:off x="5520653" y="2764430"/>
            <a:ext cx="16059" cy="1796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902971" y="2926287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42" idx="5"/>
            <a:endCxn id="33" idx="1"/>
          </p:cNvCxnSpPr>
          <p:nvPr/>
        </p:nvCxnSpPr>
        <p:spPr>
          <a:xfrm>
            <a:off x="5590732" y="2735402"/>
            <a:ext cx="354416" cy="23306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9" idx="4"/>
            <a:endCxn id="50" idx="0"/>
          </p:cNvCxnSpPr>
          <p:nvPr/>
        </p:nvCxnSpPr>
        <p:spPr>
          <a:xfrm flipH="1">
            <a:off x="5109373" y="3205416"/>
            <a:ext cx="88954" cy="18889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479712" y="3322299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31" idx="4"/>
            <a:endCxn id="36" idx="0"/>
          </p:cNvCxnSpPr>
          <p:nvPr/>
        </p:nvCxnSpPr>
        <p:spPr>
          <a:xfrm>
            <a:off x="5536712" y="3142279"/>
            <a:ext cx="42108" cy="1800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549708" y="4456232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793403" y="4222399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675915" y="3646335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5891939" y="3916172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5421545" y="2566215"/>
            <a:ext cx="198215" cy="19821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36" idx="5"/>
            <a:endCxn id="40" idx="1"/>
          </p:cNvCxnSpPr>
          <p:nvPr/>
        </p:nvCxnSpPr>
        <p:spPr>
          <a:xfrm>
            <a:off x="5648899" y="3491486"/>
            <a:ext cx="56044" cy="1838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5"/>
            <a:endCxn id="41" idx="1"/>
          </p:cNvCxnSpPr>
          <p:nvPr/>
        </p:nvCxnSpPr>
        <p:spPr>
          <a:xfrm>
            <a:off x="5845102" y="3815522"/>
            <a:ext cx="75865" cy="129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0" idx="4"/>
            <a:endCxn id="51" idx="0"/>
          </p:cNvCxnSpPr>
          <p:nvPr/>
        </p:nvCxnSpPr>
        <p:spPr>
          <a:xfrm>
            <a:off x="5109373" y="3682307"/>
            <a:ext cx="129117" cy="1800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4"/>
            <a:endCxn id="39" idx="7"/>
          </p:cNvCxnSpPr>
          <p:nvPr/>
        </p:nvCxnSpPr>
        <p:spPr>
          <a:xfrm flipH="1">
            <a:off x="5962590" y="4114387"/>
            <a:ext cx="28457" cy="137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51" idx="4"/>
            <a:endCxn id="38" idx="1"/>
          </p:cNvCxnSpPr>
          <p:nvPr/>
        </p:nvCxnSpPr>
        <p:spPr>
          <a:xfrm>
            <a:off x="5238490" y="4150359"/>
            <a:ext cx="340246" cy="3349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9" idx="3"/>
            <a:endCxn id="38" idx="7"/>
          </p:cNvCxnSpPr>
          <p:nvPr/>
        </p:nvCxnSpPr>
        <p:spPr>
          <a:xfrm flipH="1">
            <a:off x="5718895" y="4391586"/>
            <a:ext cx="103536" cy="936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5054327" y="2917416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4965373" y="3394307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094490" y="3862359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42" idx="5"/>
            <a:endCxn id="41" idx="0"/>
          </p:cNvCxnSpPr>
          <p:nvPr/>
        </p:nvCxnSpPr>
        <p:spPr>
          <a:xfrm>
            <a:off x="5590732" y="2735402"/>
            <a:ext cx="400315" cy="11807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>
            <a:off x="4343767" y="3610331"/>
            <a:ext cx="476855" cy="3335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29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ups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739883"/>
              </p:ext>
            </p:extLst>
          </p:nvPr>
        </p:nvGraphicFramePr>
        <p:xfrm>
          <a:off x="3059832" y="1340768"/>
          <a:ext cx="3048000" cy="222504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2" action="ppaction://hlinksldjump"/>
                        </a:rPr>
                        <a:t>TDG of QR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3" action="ppaction://hlinksldjump"/>
                        </a:rPr>
                        <a:t>TDG of Integral Histogram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4" action="ppaction://hlinksldjump"/>
                        </a:rPr>
                        <a:t>dHEFT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5" action="ppaction://hlinksldjump"/>
                        </a:rPr>
                        <a:t>BF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6" action="ppaction://hlinksldjump"/>
                        </a:rPr>
                        <a:t>dHEFT</a:t>
                      </a:r>
                      <a:r>
                        <a:rPr lang="en-US" baseline="0" dirty="0" smtClean="0">
                          <a:hlinkClick r:id="rId6" action="ppaction://hlinksldjump"/>
                        </a:rPr>
                        <a:t> profiling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7" action="ppaction://hlinksldjump"/>
                        </a:rPr>
                        <a:t>Ideal speedup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48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is the solution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36512" y="3426197"/>
            <a:ext cx="918152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own Arrow Callout 6"/>
          <p:cNvSpPr/>
          <p:nvPr/>
        </p:nvSpPr>
        <p:spPr>
          <a:xfrm>
            <a:off x="539552" y="2379216"/>
            <a:ext cx="1692696" cy="2304256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0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Scheduling!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336" y="1379091"/>
            <a:ext cx="6096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16" y="3516982"/>
            <a:ext cx="6096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9037004" y="1379091"/>
            <a:ext cx="0" cy="41353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76356" y="3516982"/>
            <a:ext cx="0" cy="2000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-Right Arrow 12"/>
          <p:cNvSpPr/>
          <p:nvPr/>
        </p:nvSpPr>
        <p:spPr>
          <a:xfrm>
            <a:off x="7740352" y="4794349"/>
            <a:ext cx="1296653" cy="526262"/>
          </a:xfrm>
          <a:prstGeom prst="leftRightArrow">
            <a:avLst>
              <a:gd name="adj1" fmla="val 45145"/>
              <a:gd name="adj2" fmla="val 19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Improvement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47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216916"/>
              </p:ext>
            </p:extLst>
          </p:nvPr>
        </p:nvGraphicFramePr>
        <p:xfrm>
          <a:off x="323528" y="866717"/>
          <a:ext cx="8496944" cy="539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Acrobat Document" r:id="rId3" imgW="21259723" imgH="13506283" progId="AcroExch.Document.11">
                  <p:embed/>
                </p:oleObj>
              </mc:Choice>
              <mc:Fallback>
                <p:oleObj name="Acrobat Document" r:id="rId3" imgW="21259723" imgH="135062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>
                        <a:lum bright="-20000" contrast="40000"/>
                      </a:blip>
                      <a:stretch>
                        <a:fillRect/>
                      </a:stretch>
                    </p:blipFill>
                    <p:spPr>
                      <a:xfrm>
                        <a:off x="323528" y="866717"/>
                        <a:ext cx="8496944" cy="539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30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TDG of QR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44408" y="836712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hlinkClick r:id="rId5" action="ppaction://hlinksldjump"/>
              </a:rPr>
              <a:t>Back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31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TDG of Integral Histogram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289597"/>
              </p:ext>
            </p:extLst>
          </p:nvPr>
        </p:nvGraphicFramePr>
        <p:xfrm>
          <a:off x="2771800" y="1453232"/>
          <a:ext cx="32385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Acrobat Document" r:id="rId3" imgW="13449236" imgH="16878055" progId="AcroExch.Document.11">
                  <p:embed/>
                </p:oleObj>
              </mc:Choice>
              <mc:Fallback>
                <p:oleObj name="Acrobat Document" r:id="rId3" imgW="13449236" imgH="1687805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>
                        <a:lum bright="-25000" contrast="36000"/>
                      </a:blip>
                      <a:stretch>
                        <a:fillRect/>
                      </a:stretch>
                    </p:blipFill>
                    <p:spPr>
                      <a:xfrm>
                        <a:off x="2771800" y="1453232"/>
                        <a:ext cx="32385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44408" y="836712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hlinkClick r:id="rId5" action="ppaction://hlinksldjump"/>
              </a:rPr>
              <a:t>Back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8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32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dHEFT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36712"/>
            <a:ext cx="7560840" cy="549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9"/>
          <p:cNvSpPr>
            <a:spLocks noGrp="1"/>
          </p:cNvSpPr>
          <p:nvPr>
            <p:ph idx="1"/>
          </p:nvPr>
        </p:nvSpPr>
        <p:spPr>
          <a:xfrm>
            <a:off x="107504" y="980728"/>
            <a:ext cx="4464496" cy="2448272"/>
          </a:xfrm>
        </p:spPr>
        <p:txBody>
          <a:bodyPr>
            <a:normAutofit/>
          </a:bodyPr>
          <a:lstStyle/>
          <a:p>
            <a:r>
              <a:rPr lang="es-ES" dirty="0" err="1" smtClean="0"/>
              <a:t>Execute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type</a:t>
            </a:r>
            <a:r>
              <a:rPr lang="es-ES" dirty="0" smtClean="0"/>
              <a:t>/</a:t>
            </a:r>
            <a:r>
              <a:rPr lang="es-ES" dirty="0" err="1" smtClean="0"/>
              <a:t>param</a:t>
            </a:r>
            <a:r>
              <a:rPr lang="es-ES" dirty="0" smtClean="0"/>
              <a:t> </a:t>
            </a:r>
            <a:r>
              <a:rPr lang="es-ES" dirty="0" err="1" smtClean="0"/>
              <a:t>size</a:t>
            </a:r>
            <a:r>
              <a:rPr lang="es-ES" dirty="0" smtClean="0"/>
              <a:t> to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core</a:t>
            </a:r>
            <a:r>
              <a:rPr lang="es-ES" dirty="0" smtClean="0"/>
              <a:t> </a:t>
            </a:r>
            <a:r>
              <a:rPr lang="es-ES" dirty="0" err="1" smtClean="0"/>
              <a:t>type</a:t>
            </a:r>
            <a:r>
              <a:rPr lang="es-ES" dirty="0" smtClean="0"/>
              <a:t> at </a:t>
            </a:r>
            <a:r>
              <a:rPr lang="es-ES" dirty="0" err="1" smtClean="0"/>
              <a:t>least</a:t>
            </a:r>
            <a:r>
              <a:rPr lang="es-ES" dirty="0" smtClean="0"/>
              <a:t> </a:t>
            </a:r>
            <a:r>
              <a:rPr lang="es-ES" i="1" dirty="0" smtClean="0"/>
              <a:t>k </a:t>
            </a:r>
            <a:r>
              <a:rPr lang="es-ES" dirty="0" smtClean="0"/>
              <a:t>times</a:t>
            </a:r>
          </a:p>
          <a:p>
            <a:r>
              <a:rPr lang="es-ES" dirty="0" err="1" smtClean="0"/>
              <a:t>Check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earliest</a:t>
            </a:r>
            <a:r>
              <a:rPr lang="es-ES" dirty="0" smtClean="0"/>
              <a:t> </a:t>
            </a:r>
            <a:r>
              <a:rPr lang="es-ES" dirty="0" err="1" smtClean="0"/>
              <a:t>executor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next</a:t>
            </a:r>
            <a:r>
              <a:rPr lang="es-ES" dirty="0" smtClean="0"/>
              <a:t> </a:t>
            </a:r>
            <a:r>
              <a:rPr lang="es-ES" dirty="0" err="1" smtClean="0"/>
              <a:t>ready</a:t>
            </a:r>
            <a:r>
              <a:rPr lang="es-ES" dirty="0" smtClean="0"/>
              <a:t> </a:t>
            </a:r>
            <a:r>
              <a:rPr lang="es-ES" dirty="0" err="1" smtClean="0"/>
              <a:t>task</a:t>
            </a:r>
            <a:endParaRPr lang="es-ES" dirty="0" smtClean="0"/>
          </a:p>
          <a:p>
            <a:r>
              <a:rPr lang="es-ES" dirty="0" smtClean="0"/>
              <a:t>No </a:t>
            </a:r>
            <a:r>
              <a:rPr lang="es-ES" dirty="0" err="1" smtClean="0"/>
              <a:t>priorities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8244408" y="836712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hlinkClick r:id="rId3" action="ppaction://hlinksldjump"/>
              </a:rPr>
              <a:t>Back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37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 Scheduler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757363"/>
            <a:ext cx="65246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4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Speedup over little on 8 cores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Measured performance ratio (M.P.R):  Exec. Time on 1 Little </a:t>
            </a:r>
            <a:br>
              <a:rPr lang="en-US" dirty="0" smtClean="0"/>
            </a:br>
            <a:r>
              <a:rPr lang="en-US" dirty="0" smtClean="0"/>
              <a:t>                                                               Exec</a:t>
            </a:r>
            <a:r>
              <a:rPr lang="en-US" dirty="0"/>
              <a:t>. Time on 1 </a:t>
            </a:r>
            <a:r>
              <a:rPr lang="en-US" dirty="0" smtClean="0"/>
              <a:t>Big</a:t>
            </a:r>
          </a:p>
          <a:p>
            <a:pPr lvl="1"/>
            <a:r>
              <a:rPr lang="en-US" dirty="0" smtClean="0"/>
              <a:t>1 big is MPR times faster than 1 little </a:t>
            </a:r>
            <a:r>
              <a:rPr lang="en-US" dirty="0" smtClean="0">
                <a:sym typeface="Wingdings" panose="05000000000000000000" pitchFamily="2" charset="2"/>
              </a:rPr>
              <a:t> 1 big = </a:t>
            </a:r>
            <a:r>
              <a:rPr lang="en-US" dirty="0" err="1" smtClean="0">
                <a:sym typeface="Wingdings" panose="05000000000000000000" pitchFamily="2" charset="2"/>
              </a:rPr>
              <a:t>MPRxlittle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Ideal Speedup over little = #little cores</a:t>
            </a:r>
          </a:p>
          <a:p>
            <a:r>
              <a:rPr lang="en-US" dirty="0" smtClean="0"/>
              <a:t>#little cores = 4 little + 4 big</a:t>
            </a:r>
          </a:p>
          <a:p>
            <a:pPr lvl="1"/>
            <a:r>
              <a:rPr lang="en-US" dirty="0" smtClean="0"/>
              <a:t>How many little cores is one big core?</a:t>
            </a:r>
          </a:p>
          <a:p>
            <a:r>
              <a:rPr lang="en-US" dirty="0" smtClean="0"/>
              <a:t>#little cores = 4 little + 4 x MPR</a:t>
            </a:r>
          </a:p>
          <a:p>
            <a:r>
              <a:rPr lang="en-US" dirty="0" smtClean="0"/>
              <a:t>Ideal speedup over little = 4 + 4 x MPR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508104" y="1844824"/>
            <a:ext cx="33123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44408" y="836712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hlinkClick r:id="rId2" action="ppaction://hlinksldjump"/>
              </a:rPr>
              <a:t>Back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5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dHEFT dynamic task costs profiling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49030"/>
            <a:ext cx="5436096" cy="169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28750"/>
            <a:ext cx="5436096" cy="169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107504" y="980728"/>
            <a:ext cx="3600400" cy="5184576"/>
          </a:xfrm>
        </p:spPr>
        <p:txBody>
          <a:bodyPr>
            <a:norm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task execution is discarded</a:t>
            </a:r>
          </a:p>
          <a:p>
            <a:r>
              <a:rPr lang="en-US" dirty="0" smtClean="0"/>
              <a:t>dHEFT needs 3 samples for task cost of each task type on each </a:t>
            </a:r>
            <a:r>
              <a:rPr lang="en-US" dirty="0" err="1" smtClean="0"/>
              <a:t>cpu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4 tasks run in each core type</a:t>
            </a:r>
          </a:p>
          <a:p>
            <a:pPr lvl="1"/>
            <a:r>
              <a:rPr lang="en-US" dirty="0" smtClean="0"/>
              <a:t>Results to overhead if #little &lt; 4</a:t>
            </a:r>
          </a:p>
          <a:p>
            <a:pPr lvl="1"/>
            <a:r>
              <a:rPr lang="en-US" dirty="0" smtClean="0"/>
              <a:t>BF would schedule them more effectively using big cores as well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44408" y="836712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hlinkClick r:id="rId4" action="ppaction://hlinksldjump"/>
              </a:rPr>
              <a:t>Back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9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Background - </a:t>
            </a:r>
            <a:r>
              <a:rPr lang="en-US" dirty="0" err="1"/>
              <a:t>OmpSs</a:t>
            </a:r>
            <a:endParaRPr lang="en-US" dirty="0"/>
          </a:p>
          <a:p>
            <a:pPr lvl="0"/>
            <a:r>
              <a:rPr lang="en-US" dirty="0"/>
              <a:t>Criticality-Aware Task Scheduler (</a:t>
            </a:r>
            <a:r>
              <a:rPr lang="en-US" dirty="0" smtClean="0"/>
              <a:t>CATS)</a:t>
            </a:r>
          </a:p>
          <a:p>
            <a:pPr lvl="1"/>
            <a:r>
              <a:rPr lang="en-US" sz="2000" dirty="0" smtClean="0"/>
              <a:t>Task prioritization</a:t>
            </a:r>
          </a:p>
          <a:p>
            <a:pPr lvl="1"/>
            <a:r>
              <a:rPr lang="en-US" sz="2200" dirty="0" smtClean="0"/>
              <a:t>Task submission</a:t>
            </a:r>
          </a:p>
          <a:p>
            <a:pPr lvl="1"/>
            <a:r>
              <a:rPr lang="en-US" sz="2200" dirty="0" smtClean="0"/>
              <a:t>Task-to-processor </a:t>
            </a:r>
            <a:r>
              <a:rPr lang="en-US" sz="2200" dirty="0"/>
              <a:t>assignment</a:t>
            </a:r>
          </a:p>
          <a:p>
            <a:r>
              <a:rPr lang="en-US" dirty="0"/>
              <a:t>Evaluation </a:t>
            </a:r>
          </a:p>
          <a:p>
            <a:r>
              <a:rPr lang="en-US" dirty="0" smtClean="0"/>
              <a:t>Conclusions</a:t>
            </a:r>
            <a:endParaRPr lang="es-ES" sz="1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6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OmpSs</a:t>
            </a:r>
            <a:endParaRPr lang="es-E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Task-based programming model</a:t>
            </a:r>
          </a:p>
          <a:p>
            <a:r>
              <a:rPr lang="en-US" dirty="0"/>
              <a:t>User-defined dependencies between tasks</a:t>
            </a:r>
          </a:p>
          <a:p>
            <a:r>
              <a:rPr lang="en-US" dirty="0"/>
              <a:t>Dynamic scheduling and dependence analysis</a:t>
            </a:r>
          </a:p>
          <a:p>
            <a:r>
              <a:rPr lang="en-US" dirty="0"/>
              <a:t>Support for heterogeneous systems</a:t>
            </a:r>
          </a:p>
          <a:p>
            <a:pPr lvl="1"/>
            <a:r>
              <a:rPr lang="en-US" dirty="0"/>
              <a:t>Our target: ARM </a:t>
            </a:r>
            <a:r>
              <a:rPr lang="en-US" dirty="0" err="1"/>
              <a:t>big.LITTLE</a:t>
            </a:r>
            <a:endParaRPr lang="en-US" dirty="0"/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128045"/>
              </p:ext>
            </p:extLst>
          </p:nvPr>
        </p:nvGraphicFramePr>
        <p:xfrm>
          <a:off x="4788024" y="3212976"/>
          <a:ext cx="4211960" cy="3168352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4211960"/>
              </a:tblGrid>
              <a:tr h="316835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#pragma </a:t>
                      </a:r>
                      <a:r>
                        <a:rPr lang="en-US" dirty="0" err="1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omp</a:t>
                      </a:r>
                      <a:r>
                        <a:rPr lang="en-US" baseline="0" dirty="0" smtClean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task in(x) out(y)</a:t>
                      </a:r>
                    </a:p>
                    <a:p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</a:t>
                      </a:r>
                      <a:r>
                        <a:rPr lang="en-US" b="1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task1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x, </a:t>
                      </a:r>
                      <a:r>
                        <a:rPr lang="en-US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y) {</a:t>
                      </a:r>
                    </a:p>
                    <a:p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…</a:t>
                      </a:r>
                    </a:p>
                    <a:p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main() { </a:t>
                      </a:r>
                    </a:p>
                    <a:p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for(</a:t>
                      </a:r>
                      <a:r>
                        <a:rPr lang="en-US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0; </a:t>
                      </a:r>
                      <a:r>
                        <a:rPr lang="en-US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&lt;10; </a:t>
                      </a:r>
                      <a:r>
                        <a:rPr lang="en-US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++)</a:t>
                      </a:r>
                    </a:p>
                    <a:p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for(</a:t>
                      </a:r>
                      <a:r>
                        <a:rPr lang="en-US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j = 0; j&lt;10; j++)</a:t>
                      </a:r>
                    </a:p>
                    <a:p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</a:t>
                      </a:r>
                      <a:r>
                        <a:rPr lang="en-US" b="1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task1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b="0" baseline="0" dirty="0" err="1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j);</a:t>
                      </a:r>
                    </a:p>
                    <a:p>
                      <a:endParaRPr lang="en-US" b="0" baseline="0" dirty="0" smtClean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return 0;</a:t>
                      </a:r>
                    </a:p>
                    <a:p>
                      <a:r>
                        <a:rPr lang="en-US" b="0" baseline="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45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Criticality-Aware Task Scheduler (CATS)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" y="1296144"/>
            <a:ext cx="21050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Callout 7"/>
          <p:cNvSpPr/>
          <p:nvPr/>
        </p:nvSpPr>
        <p:spPr>
          <a:xfrm>
            <a:off x="2483768" y="2871182"/>
            <a:ext cx="2016224" cy="69252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6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Scheduling!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16" y="2655158"/>
            <a:ext cx="4360288" cy="113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9"/>
          <p:cNvSpPr>
            <a:spLocks noGrp="1"/>
          </p:cNvSpPr>
          <p:nvPr>
            <p:ph idx="1"/>
          </p:nvPr>
        </p:nvSpPr>
        <p:spPr>
          <a:xfrm>
            <a:off x="3851920" y="980728"/>
            <a:ext cx="5040560" cy="1511821"/>
          </a:xfrm>
        </p:spPr>
        <p:txBody>
          <a:bodyPr>
            <a:normAutofit/>
          </a:bodyPr>
          <a:lstStyle/>
          <a:p>
            <a:r>
              <a:rPr lang="en-US" dirty="0" smtClean="0"/>
              <a:t>Critical tasks:</a:t>
            </a:r>
          </a:p>
          <a:p>
            <a:pPr lvl="1"/>
            <a:r>
              <a:rPr lang="en-US" dirty="0" smtClean="0"/>
              <a:t>The tasks that belong to the longest path of the task dependency graph (TDG)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886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CATS Overview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4" y="1268760"/>
            <a:ext cx="7704854" cy="369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1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Prioritization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4" y="1268760"/>
            <a:ext cx="7704854" cy="369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19574" y="1268760"/>
            <a:ext cx="2232246" cy="367240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86" y="44624"/>
            <a:ext cx="1585218" cy="75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23286" y="44624"/>
            <a:ext cx="469094" cy="77361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Prioritization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86" y="44624"/>
            <a:ext cx="1585218" cy="75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23286" y="44624"/>
            <a:ext cx="469094" cy="773618"/>
          </a:xfrm>
          <a:prstGeom prst="rect">
            <a:avLst/>
          </a:prstGeom>
          <a:solidFill>
            <a:schemeClr val="accent3">
              <a:alpha val="38000"/>
            </a:schemeClr>
          </a:solidFill>
          <a:ln w="9525">
            <a:solidFill>
              <a:schemeClr val="accent3">
                <a:lumMod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2119313" cy="325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9"/>
          <p:cNvSpPr>
            <a:spLocks noGrp="1"/>
          </p:cNvSpPr>
          <p:nvPr>
            <p:ph idx="1"/>
          </p:nvPr>
        </p:nvSpPr>
        <p:spPr>
          <a:xfrm>
            <a:off x="3851920" y="980728"/>
            <a:ext cx="5040560" cy="2808312"/>
          </a:xfrm>
        </p:spPr>
        <p:txBody>
          <a:bodyPr>
            <a:normAutofit/>
          </a:bodyPr>
          <a:lstStyle/>
          <a:p>
            <a:r>
              <a:rPr lang="en-US" dirty="0"/>
              <a:t>Each task is prioritized by its </a:t>
            </a:r>
            <a:r>
              <a:rPr lang="en-US" i="1" dirty="0"/>
              <a:t>bottom </a:t>
            </a:r>
            <a:r>
              <a:rPr lang="en-US" i="1" dirty="0" smtClean="0"/>
              <a:t>level</a:t>
            </a:r>
          </a:p>
          <a:p>
            <a:r>
              <a:rPr lang="en-US" dirty="0"/>
              <a:t>What is the bottom </a:t>
            </a:r>
            <a:r>
              <a:rPr lang="en-US" dirty="0" smtClean="0"/>
              <a:t>Level?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edges in a longest path from a task to the bottom of the graph</a:t>
            </a:r>
          </a:p>
          <a:p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93671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 PRESENTACIONES BSC-CNS-23032012-v2EG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SC-C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PRESENTACIONES BSC-CNS-23032012-v2EG (1)</Template>
  <TotalTime>4974</TotalTime>
  <Words>1496</Words>
  <Application>Microsoft Office PowerPoint</Application>
  <PresentationFormat>On-screen Show (4:3)</PresentationFormat>
  <Paragraphs>625</Paragraphs>
  <Slides>35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PLANTILLA PRESENTACIONES BSC-CNS-23032012-v2EG (1)</vt:lpstr>
      <vt:lpstr>Acrobat Document</vt:lpstr>
      <vt:lpstr>Criticality-Aware  Dynamic Task Scheduling for Heterogeneous Architectures</vt:lpstr>
      <vt:lpstr>Moving from Homogeneous to Heterogeneous</vt:lpstr>
      <vt:lpstr>Scheduling is the solution</vt:lpstr>
      <vt:lpstr>Overview</vt:lpstr>
      <vt:lpstr>OmpSs</vt:lpstr>
      <vt:lpstr>Criticality-Aware Task Scheduler (CATS)</vt:lpstr>
      <vt:lpstr>CATS Overview</vt:lpstr>
      <vt:lpstr>Task Prioritization</vt:lpstr>
      <vt:lpstr>Task Prioritization</vt:lpstr>
      <vt:lpstr>Task Prioritization</vt:lpstr>
      <vt:lpstr>Task Submission (ready time)</vt:lpstr>
      <vt:lpstr>Task Submission (ready time)</vt:lpstr>
      <vt:lpstr>Task Submission (ready time)</vt:lpstr>
      <vt:lpstr>Flexibility and Strictness in Task Submission</vt:lpstr>
      <vt:lpstr>Task-to-Core Assignment</vt:lpstr>
      <vt:lpstr>Task-to-Core Assignment</vt:lpstr>
      <vt:lpstr>Overview</vt:lpstr>
      <vt:lpstr>Platforms</vt:lpstr>
      <vt:lpstr>Evaluated Schedulers</vt:lpstr>
      <vt:lpstr>Benchmarks</vt:lpstr>
      <vt:lpstr>Cholesky</vt:lpstr>
      <vt:lpstr>Integral Histogram</vt:lpstr>
      <vt:lpstr>Double precision benchmarks: QR and Heat Diffusion</vt:lpstr>
      <vt:lpstr>Simulation</vt:lpstr>
      <vt:lpstr>Simulation – Cholesky 32x32</vt:lpstr>
      <vt:lpstr>Simulation – QR and Heat diffusion</vt:lpstr>
      <vt:lpstr>Conclusions</vt:lpstr>
      <vt:lpstr>PowerPoint Presentation</vt:lpstr>
      <vt:lpstr>Back ups</vt:lpstr>
      <vt:lpstr>TDG of QR</vt:lpstr>
      <vt:lpstr>TDG of Integral Histogram</vt:lpstr>
      <vt:lpstr>dHEFT</vt:lpstr>
      <vt:lpstr>BF Scheduler</vt:lpstr>
      <vt:lpstr>Ideal Speedup over little on 8 cores</vt:lpstr>
      <vt:lpstr>dHEFT dynamic task costs profiling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Kallia Chronaki</dc:creator>
  <cp:lastModifiedBy>Kallia Chronaki</cp:lastModifiedBy>
  <cp:revision>88</cp:revision>
  <dcterms:created xsi:type="dcterms:W3CDTF">2015-05-26T10:40:50Z</dcterms:created>
  <dcterms:modified xsi:type="dcterms:W3CDTF">2015-06-04T10:10:33Z</dcterms:modified>
</cp:coreProperties>
</file>